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56" r:id="rId3"/>
    <p:sldId id="257" r:id="rId4"/>
    <p:sldId id="258" r:id="rId5"/>
    <p:sldId id="259" r:id="rId6"/>
    <p:sldId id="260" r:id="rId7"/>
    <p:sldId id="261" r:id="rId8"/>
    <p:sldId id="263" r:id="rId9"/>
    <p:sldId id="270" r:id="rId10"/>
    <p:sldId id="271" r:id="rId11"/>
    <p:sldId id="273" r:id="rId12"/>
    <p:sldId id="272" r:id="rId13"/>
    <p:sldId id="262"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113663"/>
    <a:srgbClr val="A3C5EF"/>
    <a:srgbClr val="D2E3F7"/>
    <a:srgbClr val="DDDDDD"/>
    <a:srgbClr val="B2B2B2"/>
    <a:srgbClr val="2127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705" autoAdjust="0"/>
  </p:normalViewPr>
  <p:slideViewPr>
    <p:cSldViewPr>
      <p:cViewPr varScale="1">
        <p:scale>
          <a:sx n="102" d="100"/>
          <a:sy n="102" d="100"/>
        </p:scale>
        <p:origin x="-2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GB"/>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GB"/>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GB"/>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GB"/>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GB"/>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GB"/>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hangingPunct="0">
                <a:defRPr/>
              </a:pPr>
              <a:endParaRPr lang="en-GB"/>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hangingPunct="0">
                <a:defRPr/>
              </a:pPr>
              <a:endParaRPr lang="en-GB"/>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GB"/>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hangingPunct="0">
                <a:defRPr/>
              </a:pPr>
              <a:endParaRPr lang="en-GB"/>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hangingPunct="0">
                <a:defRPr/>
              </a:pPr>
              <a:endParaRPr lang="en-GB"/>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hangingPunct="0">
                <a:defRPr/>
              </a:pPr>
              <a:endParaRPr lang="en-GB"/>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hangingPunct="0">
                  <a:defRPr/>
                </a:pPr>
                <a:endParaRPr lang="en-GB"/>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hangingPunct="0">
                <a:defRPr/>
              </a:pPr>
              <a:endParaRPr lang="en-GB"/>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hangingPunct="0">
                <a:defRPr/>
              </a:pPr>
              <a:endParaRPr lang="en-GB"/>
            </a:p>
          </p:txBody>
        </p:sp>
      </p:grpSp>
      <p:sp>
        <p:nvSpPr>
          <p:cNvPr id="208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0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5EBF1131-5FD6-40C8-9F7A-17A2564249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203EF72-7EB7-4B47-9A9F-6DDD41DF17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E35009E-676A-4BEE-B665-4D7C97BB6D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4D7675A5-0C71-4E23-86E6-089218203B5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p>
        </p:txBody>
      </p:sp>
      <p:sp>
        <p:nvSpPr>
          <p:cNvPr id="8" name="Rectangle 42"/>
          <p:cNvSpPr>
            <a:spLocks noGrp="1" noChangeArrowheads="1"/>
          </p:cNvSpPr>
          <p:nvPr>
            <p:ph type="sldNum" sz="quarter" idx="12"/>
          </p:nvPr>
        </p:nvSpPr>
        <p:spPr>
          <a:ln/>
        </p:spPr>
        <p:txBody>
          <a:bodyPr/>
          <a:lstStyle>
            <a:lvl1pPr>
              <a:defRPr/>
            </a:lvl1pPr>
          </a:lstStyle>
          <a:p>
            <a:pPr>
              <a:defRPr/>
            </a:pPr>
            <a:fld id="{E29AA79A-346E-47FF-85B4-79A359B935C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944038E-8AD6-4DE1-B662-C5CA7E72BA0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FA561FFD-700B-446C-AE48-6E44021724B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5E02B1-279C-4C86-8424-B83E198617E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E34062-8AB9-4F3E-8572-8281914030B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88454-B31D-46B8-B61E-C17596B439E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14ECCC-BBE6-4A97-8AF2-FF55DCDCA6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3E69326-1F6E-4047-B92F-C78C1895561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32F70B-179D-4418-8618-54A2723AFBA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F0A873-C425-41C6-A022-4ECE75FC181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8B1E51-58C6-4A16-9BE4-E4AD57222D0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4FD176-73C2-406F-AD00-191D35B8FB2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46FFE0-B378-457C-9677-6268E4ADCDD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9687D4-E8C3-4317-B204-9865C43910B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91687E-0E61-4F95-829C-2656A2B5D45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1F5D23-C2BB-4C02-A146-ADACBD6ED3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20F867C-CCC8-472C-88A9-EF1EC83D74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6A7DFEF1-FBB6-4AB2-A906-9A3E17F566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BC3D2DBC-7A22-44AF-A737-E1E0B3936D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7248743D-35B1-498B-BA1D-66C30B9D92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FC8DB56D-C0CE-411E-B368-F3AEEEFA56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C0D784A-378A-4721-9C9B-0F1E9326B7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9CED85C-25EC-451D-B285-516BA17981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02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GB"/>
            </a:p>
          </p:txBody>
        </p:sp>
        <p:sp>
          <p:nvSpPr>
            <p:cNvPr id="102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GB"/>
            </a:p>
          </p:txBody>
        </p:sp>
        <p:sp>
          <p:nvSpPr>
            <p:cNvPr id="102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GB"/>
            </a:p>
          </p:txBody>
        </p:sp>
        <p:grpSp>
          <p:nvGrpSpPr>
            <p:cNvPr id="1035" name="Group 6"/>
            <p:cNvGrpSpPr>
              <a:grpSpLocks/>
            </p:cNvGrpSpPr>
            <p:nvPr/>
          </p:nvGrpSpPr>
          <p:grpSpPr bwMode="auto">
            <a:xfrm>
              <a:off x="288" y="0"/>
              <a:ext cx="5098" cy="4316"/>
              <a:chOff x="288" y="0"/>
              <a:chExt cx="5098" cy="4316"/>
            </a:xfrm>
          </p:grpSpPr>
          <p:sp>
            <p:nvSpPr>
              <p:cNvPr id="103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3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3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3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3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3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3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3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4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4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4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sp>
            <p:nvSpPr>
              <p:cNvPr id="104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GB"/>
              </a:p>
            </p:txBody>
          </p:sp>
        </p:grpSp>
        <p:sp>
          <p:nvSpPr>
            <p:cNvPr id="104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GB"/>
            </a:p>
          </p:txBody>
        </p:sp>
        <p:sp>
          <p:nvSpPr>
            <p:cNvPr id="104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GB"/>
            </a:p>
          </p:txBody>
        </p:sp>
        <p:sp>
          <p:nvSpPr>
            <p:cNvPr id="104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GB"/>
            </a:p>
          </p:txBody>
        </p:sp>
        <p:sp>
          <p:nvSpPr>
            <p:cNvPr id="104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hangingPunct="0">
                <a:defRPr/>
              </a:pPr>
              <a:endParaRPr lang="en-GB"/>
            </a:p>
          </p:txBody>
        </p:sp>
        <p:sp>
          <p:nvSpPr>
            <p:cNvPr id="104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hangingPunct="0">
                <a:defRPr/>
              </a:pPr>
              <a:endParaRPr lang="en-GB"/>
            </a:p>
          </p:txBody>
        </p:sp>
        <p:sp>
          <p:nvSpPr>
            <p:cNvPr id="104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GB"/>
            </a:p>
          </p:txBody>
        </p:sp>
        <p:sp>
          <p:nvSpPr>
            <p:cNvPr id="105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hangingPunct="0">
                <a:defRPr/>
              </a:pPr>
              <a:endParaRPr lang="en-GB"/>
            </a:p>
          </p:txBody>
        </p:sp>
        <p:sp>
          <p:nvSpPr>
            <p:cNvPr id="105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hangingPunct="0">
                <a:defRPr/>
              </a:pPr>
              <a:endParaRPr lang="en-GB"/>
            </a:p>
          </p:txBody>
        </p:sp>
        <p:sp>
          <p:nvSpPr>
            <p:cNvPr id="105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105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105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hangingPunct="0">
                <a:defRPr/>
              </a:pPr>
              <a:endParaRPr lang="en-GB"/>
            </a:p>
          </p:txBody>
        </p:sp>
        <p:grpSp>
          <p:nvGrpSpPr>
            <p:cNvPr id="3" name="Group 31"/>
            <p:cNvGrpSpPr>
              <a:grpSpLocks/>
            </p:cNvGrpSpPr>
            <p:nvPr/>
          </p:nvGrpSpPr>
          <p:grpSpPr bwMode="auto">
            <a:xfrm>
              <a:off x="1" y="392"/>
              <a:ext cx="5758" cy="1571"/>
              <a:chOff x="1" y="392"/>
              <a:chExt cx="5758" cy="1571"/>
            </a:xfrm>
          </p:grpSpPr>
          <p:sp>
            <p:nvSpPr>
              <p:cNvPr id="105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105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105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105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hangingPunct="0">
                  <a:defRPr/>
                </a:pPr>
                <a:endParaRPr lang="en-GB"/>
              </a:p>
            </p:txBody>
          </p:sp>
          <p:sp>
            <p:nvSpPr>
              <p:cNvPr id="106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hangingPunct="0">
                  <a:defRPr/>
                </a:pPr>
                <a:endParaRPr lang="en-GB"/>
              </a:p>
            </p:txBody>
          </p:sp>
        </p:grpSp>
        <p:sp>
          <p:nvSpPr>
            <p:cNvPr id="106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hangingPunct="0">
                <a:defRPr/>
              </a:pPr>
              <a:endParaRPr lang="en-GB"/>
            </a:p>
          </p:txBody>
        </p:sp>
        <p:sp>
          <p:nvSpPr>
            <p:cNvPr id="106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hangingPunct="0">
                <a:defRPr/>
              </a:pPr>
              <a:endParaRPr lang="en-GB"/>
            </a:p>
          </p:txBody>
        </p:sp>
      </p:grpSp>
      <p:sp>
        <p:nvSpPr>
          <p:cNvPr id="106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6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06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06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F4529731-8D02-414F-90DB-59BBE5C97C91}" type="slidenum">
              <a:rPr lang="en-US"/>
              <a:pPr>
                <a:defRPr/>
              </a:pPr>
              <a:t>‹#›</a:t>
            </a:fld>
            <a:endParaRPr lang="en-US"/>
          </a:p>
        </p:txBody>
      </p:sp>
      <p:sp>
        <p:nvSpPr>
          <p:cNvPr id="106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8"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 id="2147483653" r:id="rId14"/>
    <p:sldLayoutId id="2147483652"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8FFC8F4-63E5-469E-82E0-019659040F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defRPr/>
            </a:pPr>
            <a:r>
              <a:rPr lang="en-GB" sz="6000" dirty="0" smtClean="0">
                <a:latin typeface="Times New Roman" pitchFamily="18" charset="0"/>
              </a:rPr>
              <a:t>Testbourne Limited</a:t>
            </a:r>
            <a:endParaRPr lang="en-US" sz="6000" dirty="0" smtClean="0">
              <a:latin typeface="Times New Roman" pitchFamily="18" charset="0"/>
            </a:endParaRPr>
          </a:p>
        </p:txBody>
      </p:sp>
      <p:sp>
        <p:nvSpPr>
          <p:cNvPr id="4099" name="Rectangle 3"/>
          <p:cNvSpPr>
            <a:spLocks noGrp="1" noChangeArrowheads="1"/>
          </p:cNvSpPr>
          <p:nvPr>
            <p:ph type="subTitle" idx="1"/>
          </p:nvPr>
        </p:nvSpPr>
        <p:spPr/>
        <p:txBody>
          <a:bodyPr/>
          <a:lstStyle/>
          <a:p>
            <a:pPr eaLnBrk="1" hangingPunct="1">
              <a:defRPr/>
            </a:pPr>
            <a:r>
              <a:rPr lang="en-GB" sz="3600" dirty="0" smtClean="0">
                <a:solidFill>
                  <a:schemeClr val="tx2"/>
                </a:solidFill>
                <a:latin typeface="Times New Roman" pitchFamily="18" charset="0"/>
              </a:rPr>
              <a:t>Company Presentation</a:t>
            </a:r>
            <a:endParaRPr lang="en-US" sz="3600" dirty="0" smtClean="0">
              <a:solidFill>
                <a:schemeClr val="tx2"/>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GB" sz="3600" dirty="0" smtClean="0">
                <a:latin typeface="Times New Roman" pitchFamily="18" charset="0"/>
              </a:rPr>
              <a:t>SuperVac</a:t>
            </a:r>
            <a:r>
              <a:rPr lang="en-US" sz="3600" dirty="0" smtClean="0">
                <a:latin typeface="Times New Roman" pitchFamily="18" charset="0"/>
              </a:rPr>
              <a:t>®</a:t>
            </a:r>
            <a:r>
              <a:rPr lang="en-GB" sz="3600" dirty="0" smtClean="0">
                <a:latin typeface="Times New Roman" pitchFamily="18" charset="0"/>
              </a:rPr>
              <a:t>  Targets for Guardian</a:t>
            </a:r>
            <a:r>
              <a:rPr lang="en-GB" sz="4000" dirty="0" smtClean="0"/>
              <a:t> </a:t>
            </a:r>
            <a:endParaRPr lang="en-US" sz="4000" dirty="0" smtClean="0"/>
          </a:p>
        </p:txBody>
      </p:sp>
      <p:sp>
        <p:nvSpPr>
          <p:cNvPr id="33797" name="Rectangle 5"/>
          <p:cNvSpPr>
            <a:spLocks noGrp="1" noChangeArrowheads="1"/>
          </p:cNvSpPr>
          <p:nvPr>
            <p:ph type="body" sz="half" idx="2"/>
          </p:nvPr>
        </p:nvSpPr>
        <p:spPr>
          <a:xfrm>
            <a:off x="4500563" y="1412875"/>
            <a:ext cx="4038600" cy="4464050"/>
          </a:xfrm>
        </p:spPr>
        <p:txBody>
          <a:bodyPr/>
          <a:lstStyle/>
          <a:p>
            <a:pPr eaLnBrk="1" hangingPunct="1">
              <a:lnSpc>
                <a:spcPct val="90000"/>
              </a:lnSpc>
              <a:defRPr/>
            </a:pPr>
            <a:r>
              <a:rPr lang="en-US" sz="2000" dirty="0" err="1" smtClean="0">
                <a:solidFill>
                  <a:schemeClr val="tx2"/>
                </a:solidFill>
                <a:latin typeface="Times New Roman" pitchFamily="18" charset="0"/>
              </a:rPr>
              <a:t>Nb</a:t>
            </a:r>
            <a:r>
              <a:rPr lang="en-US" sz="2000" dirty="0" smtClean="0">
                <a:solidFill>
                  <a:schemeClr val="tx2"/>
                </a:solidFill>
                <a:latin typeface="Times New Roman" pitchFamily="18" charset="0"/>
              </a:rPr>
              <a:t>/</a:t>
            </a:r>
            <a:r>
              <a:rPr lang="en-US" sz="2000" dirty="0" err="1" smtClean="0">
                <a:solidFill>
                  <a:schemeClr val="tx2"/>
                </a:solidFill>
                <a:latin typeface="Times New Roman" pitchFamily="18" charset="0"/>
              </a:rPr>
              <a:t>Zr</a:t>
            </a:r>
            <a:r>
              <a:rPr lang="en-US" sz="2000" dirty="0" smtClean="0">
                <a:solidFill>
                  <a:schemeClr val="tx2"/>
                </a:solidFill>
                <a:latin typeface="Times New Roman" pitchFamily="18" charset="0"/>
              </a:rPr>
              <a:t> Brazil</a:t>
            </a:r>
          </a:p>
          <a:p>
            <a:pPr eaLnBrk="1" hangingPunct="1">
              <a:lnSpc>
                <a:spcPct val="90000"/>
              </a:lnSpc>
              <a:defRPr/>
            </a:pPr>
            <a:endParaRPr lang="en-US" sz="2000" dirty="0" smtClean="0">
              <a:solidFill>
                <a:schemeClr val="tx2"/>
              </a:solidFill>
              <a:latin typeface="Times New Roman" pitchFamily="18" charset="0"/>
            </a:endParaRPr>
          </a:p>
          <a:p>
            <a:pPr eaLnBrk="1" hangingPunct="1">
              <a:lnSpc>
                <a:spcPct val="90000"/>
              </a:lnSpc>
              <a:defRPr/>
            </a:pPr>
            <a:r>
              <a:rPr lang="en-US" sz="2000" dirty="0" smtClean="0">
                <a:solidFill>
                  <a:schemeClr val="tx2"/>
                </a:solidFill>
                <a:latin typeface="Times New Roman" pitchFamily="18" charset="0"/>
              </a:rPr>
              <a:t>Nb/Zr UAE</a:t>
            </a:r>
          </a:p>
          <a:p>
            <a:pPr eaLnBrk="1" hangingPunct="1">
              <a:lnSpc>
                <a:spcPct val="90000"/>
              </a:lnSpc>
              <a:defRPr/>
            </a:pPr>
            <a:endParaRPr lang="en-US" sz="2000" dirty="0" smtClean="0">
              <a:solidFill>
                <a:schemeClr val="tx2"/>
              </a:solidFill>
              <a:latin typeface="Times New Roman" pitchFamily="18" charset="0"/>
            </a:endParaRPr>
          </a:p>
          <a:p>
            <a:pPr eaLnBrk="1" hangingPunct="1">
              <a:lnSpc>
                <a:spcPct val="90000"/>
              </a:lnSpc>
              <a:defRPr/>
            </a:pPr>
            <a:r>
              <a:rPr lang="en-US" sz="2000" dirty="0" smtClean="0">
                <a:solidFill>
                  <a:schemeClr val="tx2"/>
                </a:solidFill>
                <a:latin typeface="Times New Roman" pitchFamily="18" charset="0"/>
              </a:rPr>
              <a:t>C22 Qualification Brazil</a:t>
            </a:r>
          </a:p>
          <a:p>
            <a:pPr eaLnBrk="1" hangingPunct="1">
              <a:lnSpc>
                <a:spcPct val="90000"/>
              </a:lnSpc>
              <a:defRPr/>
            </a:pPr>
            <a:endParaRPr lang="en-US" sz="2000" dirty="0" smtClean="0">
              <a:solidFill>
                <a:schemeClr val="tx2"/>
              </a:solidFill>
              <a:latin typeface="Times New Roman" pitchFamily="18" charset="0"/>
            </a:endParaRPr>
          </a:p>
          <a:p>
            <a:pPr eaLnBrk="1" hangingPunct="1">
              <a:lnSpc>
                <a:spcPct val="90000"/>
              </a:lnSpc>
              <a:defRPr/>
            </a:pPr>
            <a:r>
              <a:rPr lang="en-US" sz="2000" dirty="0" smtClean="0">
                <a:solidFill>
                  <a:schemeClr val="tx2"/>
                </a:solidFill>
                <a:latin typeface="Times New Roman" pitchFamily="18" charset="0"/>
              </a:rPr>
              <a:t>Ti/Ni 20% Qualification DeWitt USA</a:t>
            </a:r>
          </a:p>
          <a:p>
            <a:pPr eaLnBrk="1" hangingPunct="1">
              <a:lnSpc>
                <a:spcPct val="90000"/>
              </a:lnSpc>
              <a:defRPr/>
            </a:pPr>
            <a:endParaRPr lang="en-US" sz="2000" dirty="0" smtClean="0">
              <a:solidFill>
                <a:schemeClr val="tx2"/>
              </a:solidFill>
              <a:latin typeface="Times New Roman" pitchFamily="18" charset="0"/>
            </a:endParaRPr>
          </a:p>
          <a:p>
            <a:pPr eaLnBrk="1" hangingPunct="1">
              <a:lnSpc>
                <a:spcPct val="90000"/>
              </a:lnSpc>
              <a:defRPr/>
            </a:pPr>
            <a:r>
              <a:rPr lang="en-US" sz="2000" dirty="0" smtClean="0">
                <a:solidFill>
                  <a:schemeClr val="tx2"/>
                </a:solidFill>
                <a:latin typeface="Times New Roman" pitchFamily="18" charset="0"/>
              </a:rPr>
              <a:t>Ti/Ni 50% Qualification DeWitt USA</a:t>
            </a:r>
          </a:p>
          <a:p>
            <a:pPr eaLnBrk="1" hangingPunct="1">
              <a:lnSpc>
                <a:spcPct val="90000"/>
              </a:lnSpc>
              <a:defRPr/>
            </a:pPr>
            <a:endParaRPr lang="en-US" sz="2000" dirty="0" smtClean="0">
              <a:solidFill>
                <a:schemeClr val="tx2"/>
              </a:solidFill>
              <a:latin typeface="Times New Roman" pitchFamily="18" charset="0"/>
            </a:endParaRPr>
          </a:p>
          <a:p>
            <a:pPr eaLnBrk="1" hangingPunct="1">
              <a:lnSpc>
                <a:spcPct val="90000"/>
              </a:lnSpc>
              <a:defRPr/>
            </a:pPr>
            <a:r>
              <a:rPr lang="en-US" sz="2000" dirty="0" smtClean="0">
                <a:solidFill>
                  <a:schemeClr val="tx2"/>
                </a:solidFill>
                <a:latin typeface="Times New Roman" pitchFamily="18" charset="0"/>
              </a:rPr>
              <a:t>Nb205 Qualification request Hungary</a:t>
            </a:r>
          </a:p>
          <a:p>
            <a:pPr eaLnBrk="1" hangingPunct="1">
              <a:lnSpc>
                <a:spcPct val="90000"/>
              </a:lnSpc>
              <a:buFont typeface="Wingdings" pitchFamily="2" charset="2"/>
              <a:buNone/>
              <a:defRPr/>
            </a:pPr>
            <a:endParaRPr lang="en-US" sz="2000" dirty="0" smtClean="0">
              <a:solidFill>
                <a:schemeClr val="tx2"/>
              </a:solidFill>
              <a:latin typeface="Times New Roman" pitchFamily="18" charset="0"/>
            </a:endParaRPr>
          </a:p>
        </p:txBody>
      </p:sp>
      <p:pic>
        <p:nvPicPr>
          <p:cNvPr id="39939" name="Picture 6" descr="target ad"/>
          <p:cNvPicPr>
            <a:picLocks noGrp="1" noChangeAspect="1" noChangeArrowheads="1"/>
          </p:cNvPicPr>
          <p:nvPr>
            <p:ph sz="half" idx="1"/>
          </p:nvPr>
        </p:nvPicPr>
        <p:blipFill>
          <a:blip r:embed="rId2"/>
          <a:srcRect/>
          <a:stretch>
            <a:fillRect/>
          </a:stretch>
        </p:blipFill>
        <p:spPr>
          <a:xfrm>
            <a:off x="755650" y="1773238"/>
            <a:ext cx="2897188" cy="410686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hangingPunct="1">
              <a:defRPr/>
            </a:pPr>
            <a:r>
              <a:rPr lang="en-GB" sz="3600" dirty="0" smtClean="0">
                <a:latin typeface="Times New Roman" pitchFamily="18" charset="0"/>
              </a:rPr>
              <a:t>SuperVac</a:t>
            </a:r>
            <a:r>
              <a:rPr lang="en-US" sz="3600" dirty="0" smtClean="0">
                <a:latin typeface="Times New Roman" pitchFamily="18" charset="0"/>
              </a:rPr>
              <a:t>®</a:t>
            </a:r>
            <a:r>
              <a:rPr lang="en-GB" sz="3600" dirty="0" smtClean="0">
                <a:latin typeface="Times New Roman" pitchFamily="18" charset="0"/>
              </a:rPr>
              <a:t> Alloy Sputtering Targets for Photovoltaics Industry</a:t>
            </a:r>
            <a:endParaRPr lang="en-US" sz="3600" dirty="0" smtClean="0">
              <a:latin typeface="Times New Roman" pitchFamily="18" charset="0"/>
            </a:endParaRPr>
          </a:p>
        </p:txBody>
      </p:sp>
      <p:sp>
        <p:nvSpPr>
          <p:cNvPr id="36870" name="Rectangle 6"/>
          <p:cNvSpPr>
            <a:spLocks noGrp="1" noChangeArrowheads="1"/>
          </p:cNvSpPr>
          <p:nvPr>
            <p:ph type="body" sz="half" idx="2"/>
          </p:nvPr>
        </p:nvSpPr>
        <p:spPr>
          <a:xfrm>
            <a:off x="4572000" y="1773238"/>
            <a:ext cx="4038600" cy="4530725"/>
          </a:xfrm>
        </p:spPr>
        <p:txBody>
          <a:bodyPr/>
          <a:lstStyle/>
          <a:p>
            <a:pPr eaLnBrk="1" hangingPunct="1">
              <a:defRPr/>
            </a:pPr>
            <a:r>
              <a:rPr lang="en-US" sz="2400" dirty="0" smtClean="0">
                <a:solidFill>
                  <a:schemeClr val="tx2"/>
                </a:solidFill>
                <a:latin typeface="Times New Roman" pitchFamily="18" charset="0"/>
              </a:rPr>
              <a:t>Cd-Sn		</a:t>
            </a:r>
          </a:p>
          <a:p>
            <a:pPr eaLnBrk="1" hangingPunct="1">
              <a:defRPr/>
            </a:pPr>
            <a:r>
              <a:rPr lang="en-US" sz="2400" dirty="0" smtClean="0">
                <a:solidFill>
                  <a:schemeClr val="tx2"/>
                </a:solidFill>
                <a:latin typeface="Times New Roman" pitchFamily="18" charset="0"/>
              </a:rPr>
              <a:t>Cu-In-</a:t>
            </a:r>
            <a:r>
              <a:rPr lang="en-US" sz="2400" dirty="0" err="1" smtClean="0">
                <a:solidFill>
                  <a:schemeClr val="tx2"/>
                </a:solidFill>
                <a:latin typeface="Times New Roman" pitchFamily="18" charset="0"/>
              </a:rPr>
              <a:t>Ga</a:t>
            </a:r>
            <a:endParaRPr lang="en-US" sz="2400" dirty="0" smtClean="0">
              <a:solidFill>
                <a:schemeClr val="tx2"/>
              </a:solidFill>
              <a:latin typeface="Times New Roman" pitchFamily="18" charset="0"/>
            </a:endParaRPr>
          </a:p>
          <a:p>
            <a:pPr eaLnBrk="1" hangingPunct="1">
              <a:defRPr/>
            </a:pPr>
            <a:r>
              <a:rPr lang="en-US" sz="2400" dirty="0" smtClean="0">
                <a:solidFill>
                  <a:schemeClr val="tx2"/>
                </a:solidFill>
                <a:latin typeface="Times New Roman" pitchFamily="18" charset="0"/>
              </a:rPr>
              <a:t>Cu-In-</a:t>
            </a:r>
            <a:r>
              <a:rPr lang="en-US" sz="2400" dirty="0" err="1" smtClean="0">
                <a:solidFill>
                  <a:schemeClr val="tx2"/>
                </a:solidFill>
                <a:latin typeface="Times New Roman" pitchFamily="18" charset="0"/>
              </a:rPr>
              <a:t>Ga</a:t>
            </a:r>
            <a:r>
              <a:rPr lang="en-US" sz="2400" dirty="0" smtClean="0">
                <a:solidFill>
                  <a:schemeClr val="tx2"/>
                </a:solidFill>
                <a:latin typeface="Times New Roman" pitchFamily="18" charset="0"/>
              </a:rPr>
              <a:t>-Se</a:t>
            </a:r>
          </a:p>
          <a:p>
            <a:pPr eaLnBrk="1" hangingPunct="1">
              <a:defRPr/>
            </a:pPr>
            <a:r>
              <a:rPr lang="en-US" sz="2400" dirty="0" smtClean="0">
                <a:solidFill>
                  <a:schemeClr val="tx2"/>
                </a:solidFill>
                <a:latin typeface="Times New Roman" pitchFamily="18" charset="0"/>
              </a:rPr>
              <a:t>In-</a:t>
            </a:r>
            <a:r>
              <a:rPr lang="en-US" sz="2400" dirty="0" err="1" smtClean="0">
                <a:solidFill>
                  <a:schemeClr val="tx2"/>
                </a:solidFill>
                <a:latin typeface="Times New Roman" pitchFamily="18" charset="0"/>
              </a:rPr>
              <a:t>Sn</a:t>
            </a:r>
            <a:r>
              <a:rPr lang="en-US" sz="2400" dirty="0" smtClean="0">
                <a:solidFill>
                  <a:schemeClr val="tx2"/>
                </a:solidFill>
                <a:latin typeface="Times New Roman" pitchFamily="18" charset="0"/>
              </a:rPr>
              <a:t>		</a:t>
            </a:r>
          </a:p>
          <a:p>
            <a:pPr eaLnBrk="1" hangingPunct="1">
              <a:defRPr/>
            </a:pPr>
            <a:r>
              <a:rPr lang="en-US" sz="2400" dirty="0" smtClean="0">
                <a:solidFill>
                  <a:schemeClr val="tx2"/>
                </a:solidFill>
                <a:latin typeface="Times New Roman" pitchFamily="18" charset="0"/>
              </a:rPr>
              <a:t>Ni-V		</a:t>
            </a:r>
          </a:p>
          <a:p>
            <a:pPr eaLnBrk="1" hangingPunct="1">
              <a:defRPr/>
            </a:pPr>
            <a:r>
              <a:rPr lang="en-US" sz="2400" dirty="0" smtClean="0">
                <a:solidFill>
                  <a:schemeClr val="tx2"/>
                </a:solidFill>
                <a:latin typeface="Times New Roman" pitchFamily="18" charset="0"/>
              </a:rPr>
              <a:t>Si-Al		</a:t>
            </a:r>
          </a:p>
          <a:p>
            <a:pPr eaLnBrk="1" hangingPunct="1">
              <a:defRPr/>
            </a:pPr>
            <a:r>
              <a:rPr lang="en-US" sz="2400" dirty="0" smtClean="0">
                <a:solidFill>
                  <a:schemeClr val="tx2"/>
                </a:solidFill>
                <a:latin typeface="Times New Roman" pitchFamily="18" charset="0"/>
              </a:rPr>
              <a:t>Ti-Al		</a:t>
            </a:r>
          </a:p>
          <a:p>
            <a:pPr eaLnBrk="1" hangingPunct="1">
              <a:defRPr/>
            </a:pPr>
            <a:r>
              <a:rPr lang="en-US" sz="2400" dirty="0" smtClean="0">
                <a:solidFill>
                  <a:schemeClr val="tx2"/>
                </a:solidFill>
                <a:latin typeface="Times New Roman" pitchFamily="18" charset="0"/>
              </a:rPr>
              <a:t>Zn-Al		</a:t>
            </a:r>
          </a:p>
          <a:p>
            <a:pPr eaLnBrk="1" hangingPunct="1">
              <a:defRPr/>
            </a:pPr>
            <a:r>
              <a:rPr lang="en-US" sz="2400" dirty="0" smtClean="0">
                <a:solidFill>
                  <a:schemeClr val="tx2"/>
                </a:solidFill>
                <a:latin typeface="Times New Roman" pitchFamily="18" charset="0"/>
              </a:rPr>
              <a:t>Zn-</a:t>
            </a:r>
            <a:r>
              <a:rPr lang="en-US" sz="2400" dirty="0" err="1" smtClean="0">
                <a:solidFill>
                  <a:schemeClr val="tx2"/>
                </a:solidFill>
                <a:latin typeface="Times New Roman" pitchFamily="18" charset="0"/>
              </a:rPr>
              <a:t>Sn</a:t>
            </a:r>
            <a:r>
              <a:rPr lang="en-US" sz="2400" dirty="0" smtClean="0">
                <a:solidFill>
                  <a:schemeClr val="tx2"/>
                </a:solidFill>
                <a:latin typeface="Times New Roman" pitchFamily="18" charset="0"/>
              </a:rPr>
              <a:t>		</a:t>
            </a:r>
          </a:p>
          <a:p>
            <a:pPr eaLnBrk="1" hangingPunct="1">
              <a:defRPr/>
            </a:pPr>
            <a:r>
              <a:rPr lang="en-US" sz="2400" dirty="0" smtClean="0">
                <a:solidFill>
                  <a:schemeClr val="tx2"/>
                </a:solidFill>
                <a:latin typeface="Times New Roman" pitchFamily="18" charset="0"/>
              </a:rPr>
              <a:t>Zn-</a:t>
            </a:r>
            <a:r>
              <a:rPr lang="en-US" sz="2400" dirty="0" err="1" smtClean="0">
                <a:solidFill>
                  <a:schemeClr val="tx2"/>
                </a:solidFill>
                <a:latin typeface="Times New Roman" pitchFamily="18" charset="0"/>
              </a:rPr>
              <a:t>Sn</a:t>
            </a:r>
            <a:r>
              <a:rPr lang="en-US" sz="2400" dirty="0" smtClean="0">
                <a:solidFill>
                  <a:schemeClr val="tx2"/>
                </a:solidFill>
                <a:latin typeface="Times New Roman" pitchFamily="18" charset="0"/>
              </a:rPr>
              <a:t>-</a:t>
            </a:r>
            <a:r>
              <a:rPr lang="en-US" sz="2400" dirty="0" err="1" smtClean="0">
                <a:solidFill>
                  <a:schemeClr val="tx2"/>
                </a:solidFill>
                <a:latin typeface="Times New Roman" pitchFamily="18" charset="0"/>
              </a:rPr>
              <a:t>Sb</a:t>
            </a:r>
            <a:r>
              <a:rPr lang="en-US" sz="2400" dirty="0" smtClean="0">
                <a:solidFill>
                  <a:schemeClr val="tx2"/>
                </a:solidFill>
                <a:latin typeface="Times New Roman" pitchFamily="18" charset="0"/>
              </a:rPr>
              <a:t> etc.</a:t>
            </a:r>
          </a:p>
          <a:p>
            <a:pPr eaLnBrk="1" hangingPunct="1">
              <a:defRPr/>
            </a:pPr>
            <a:endParaRPr lang="en-US" sz="2400" dirty="0" smtClean="0">
              <a:latin typeface="Times New Roman" pitchFamily="18" charset="0"/>
            </a:endParaRPr>
          </a:p>
        </p:txBody>
      </p:sp>
      <p:pic>
        <p:nvPicPr>
          <p:cNvPr id="40963" name="Picture 11" descr="rotatable small"/>
          <p:cNvPicPr>
            <a:picLocks noGrp="1" noChangeAspect="1" noChangeArrowheads="1"/>
          </p:cNvPicPr>
          <p:nvPr>
            <p:ph sz="half" idx="1"/>
          </p:nvPr>
        </p:nvPicPr>
        <p:blipFill>
          <a:blip r:embed="rId2"/>
          <a:srcRect/>
          <a:stretch>
            <a:fillRect/>
          </a:stretch>
        </p:blipFill>
        <p:spPr>
          <a:xfrm>
            <a:off x="1042988" y="1773238"/>
            <a:ext cx="2925762" cy="43926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188913"/>
            <a:ext cx="8064500" cy="1008062"/>
          </a:xfrm>
        </p:spPr>
        <p:txBody>
          <a:bodyPr/>
          <a:lstStyle/>
          <a:p>
            <a:pPr eaLnBrk="1" hangingPunct="1">
              <a:defRPr/>
            </a:pPr>
            <a:r>
              <a:rPr lang="en-GB" smtClean="0">
                <a:latin typeface="Times New Roman" pitchFamily="18" charset="0"/>
              </a:rPr>
              <a:t>Analytical Capabilities and </a:t>
            </a:r>
            <a:br>
              <a:rPr lang="en-GB" smtClean="0">
                <a:latin typeface="Times New Roman" pitchFamily="18" charset="0"/>
              </a:rPr>
            </a:br>
            <a:r>
              <a:rPr lang="en-GB" smtClean="0">
                <a:latin typeface="Times New Roman" pitchFamily="18" charset="0"/>
              </a:rPr>
              <a:t>Quality System</a:t>
            </a:r>
            <a:endParaRPr lang="en-US" smtClean="0">
              <a:latin typeface="Times New Roman" pitchFamily="18" charset="0"/>
            </a:endParaRPr>
          </a:p>
        </p:txBody>
      </p:sp>
      <p:sp>
        <p:nvSpPr>
          <p:cNvPr id="11267" name="Rectangle 3"/>
          <p:cNvSpPr>
            <a:spLocks noGrp="1" noChangeArrowheads="1"/>
          </p:cNvSpPr>
          <p:nvPr>
            <p:ph type="body" sz="half" idx="1"/>
          </p:nvPr>
        </p:nvSpPr>
        <p:spPr>
          <a:xfrm>
            <a:off x="323850" y="1412875"/>
            <a:ext cx="4319588" cy="5040313"/>
          </a:xfrm>
        </p:spPr>
        <p:txBody>
          <a:bodyPr/>
          <a:lstStyle/>
          <a:p>
            <a:pPr eaLnBrk="1" hangingPunct="1">
              <a:lnSpc>
                <a:spcPct val="80000"/>
              </a:lnSpc>
              <a:defRPr/>
            </a:pPr>
            <a:r>
              <a:rPr lang="en-US" sz="1600" smtClean="0">
                <a:solidFill>
                  <a:schemeClr val="tx2"/>
                </a:solidFill>
                <a:latin typeface="Times New Roman" pitchFamily="18" charset="0"/>
              </a:rPr>
              <a:t>Inductively Coupled Plasma Spectroscopy (ICP):</a:t>
            </a:r>
          </a:p>
          <a:p>
            <a:pPr lvl="1" eaLnBrk="1" hangingPunct="1">
              <a:lnSpc>
                <a:spcPct val="80000"/>
              </a:lnSpc>
              <a:defRPr/>
            </a:pPr>
            <a:r>
              <a:rPr lang="en-US" sz="1600" smtClean="0">
                <a:solidFill>
                  <a:schemeClr val="tx2"/>
                </a:solidFill>
                <a:latin typeface="Times New Roman" pitchFamily="18" charset="0"/>
              </a:rPr>
              <a:t>Most suited for determining ratios of the bulk materials in an alloy</a:t>
            </a:r>
          </a:p>
          <a:p>
            <a:pPr lvl="2" eaLnBrk="1" hangingPunct="1">
              <a:lnSpc>
                <a:spcPct val="80000"/>
              </a:lnSpc>
              <a:defRPr/>
            </a:pPr>
            <a:r>
              <a:rPr lang="en-US" sz="1600" smtClean="0">
                <a:solidFill>
                  <a:schemeClr val="tx2"/>
                </a:solidFill>
                <a:latin typeface="Times New Roman" pitchFamily="18" charset="0"/>
              </a:rPr>
              <a:t>Relevant Items for ICP Analysis: </a:t>
            </a:r>
          </a:p>
          <a:p>
            <a:pPr lvl="3" eaLnBrk="1" hangingPunct="1">
              <a:lnSpc>
                <a:spcPct val="80000"/>
              </a:lnSpc>
              <a:defRPr/>
            </a:pPr>
            <a:r>
              <a:rPr lang="en-US" sz="1600" smtClean="0">
                <a:solidFill>
                  <a:schemeClr val="tx2"/>
                </a:solidFill>
                <a:latin typeface="Times New Roman" pitchFamily="18" charset="0"/>
              </a:rPr>
              <a:t>High purity materials </a:t>
            </a:r>
          </a:p>
          <a:p>
            <a:pPr lvl="3" eaLnBrk="1" hangingPunct="1">
              <a:lnSpc>
                <a:spcPct val="80000"/>
              </a:lnSpc>
              <a:defRPr/>
            </a:pPr>
            <a:r>
              <a:rPr lang="en-US" sz="1600" smtClean="0">
                <a:solidFill>
                  <a:schemeClr val="tx2"/>
                </a:solidFill>
                <a:latin typeface="Times New Roman" pitchFamily="18" charset="0"/>
              </a:rPr>
              <a:t>Sputtering Targets </a:t>
            </a:r>
          </a:p>
          <a:p>
            <a:pPr lvl="3" eaLnBrk="1" hangingPunct="1">
              <a:lnSpc>
                <a:spcPct val="80000"/>
              </a:lnSpc>
              <a:defRPr/>
            </a:pPr>
            <a:r>
              <a:rPr lang="en-US" sz="1600" smtClean="0">
                <a:solidFill>
                  <a:schemeClr val="tx2"/>
                </a:solidFill>
                <a:latin typeface="Times New Roman" pitchFamily="18" charset="0"/>
              </a:rPr>
              <a:t>Metal alloys</a:t>
            </a:r>
          </a:p>
          <a:p>
            <a:pPr eaLnBrk="1" hangingPunct="1">
              <a:lnSpc>
                <a:spcPct val="80000"/>
              </a:lnSpc>
              <a:defRPr/>
            </a:pPr>
            <a:r>
              <a:rPr lang="en-US" sz="1600" smtClean="0">
                <a:solidFill>
                  <a:schemeClr val="tx2"/>
                </a:solidFill>
                <a:latin typeface="Times New Roman" pitchFamily="18" charset="0"/>
              </a:rPr>
              <a:t>Glow-Discharge Mass Spectrometry (GDMS):</a:t>
            </a:r>
          </a:p>
          <a:p>
            <a:pPr lvl="1" eaLnBrk="1" hangingPunct="1">
              <a:lnSpc>
                <a:spcPct val="80000"/>
              </a:lnSpc>
              <a:defRPr/>
            </a:pPr>
            <a:r>
              <a:rPr lang="en-US" sz="1600" smtClean="0">
                <a:solidFill>
                  <a:schemeClr val="tx2"/>
                </a:solidFill>
                <a:latin typeface="Times New Roman" pitchFamily="18" charset="0"/>
              </a:rPr>
              <a:t>Most suited for determining the metallic impurities</a:t>
            </a:r>
          </a:p>
          <a:p>
            <a:pPr lvl="2" eaLnBrk="1" hangingPunct="1">
              <a:lnSpc>
                <a:spcPct val="80000"/>
              </a:lnSpc>
              <a:defRPr/>
            </a:pPr>
            <a:r>
              <a:rPr lang="en-US" sz="1600" smtClean="0">
                <a:solidFill>
                  <a:schemeClr val="tx2"/>
                </a:solidFill>
                <a:latin typeface="Times New Roman" pitchFamily="18" charset="0"/>
              </a:rPr>
              <a:t>Relevant Items for GDMS Analysis: </a:t>
            </a:r>
          </a:p>
          <a:p>
            <a:pPr lvl="3" eaLnBrk="1" hangingPunct="1">
              <a:lnSpc>
                <a:spcPct val="80000"/>
              </a:lnSpc>
              <a:defRPr/>
            </a:pPr>
            <a:r>
              <a:rPr lang="en-US" sz="1600" smtClean="0">
                <a:solidFill>
                  <a:schemeClr val="tx2"/>
                </a:solidFill>
                <a:latin typeface="Times New Roman" pitchFamily="18" charset="0"/>
              </a:rPr>
              <a:t>Sputtering Targets </a:t>
            </a:r>
          </a:p>
          <a:p>
            <a:pPr lvl="3" eaLnBrk="1" hangingPunct="1">
              <a:lnSpc>
                <a:spcPct val="80000"/>
              </a:lnSpc>
              <a:defRPr/>
            </a:pPr>
            <a:r>
              <a:rPr lang="en-US" sz="1600" smtClean="0">
                <a:solidFill>
                  <a:schemeClr val="tx2"/>
                </a:solidFill>
                <a:latin typeface="Times New Roman" pitchFamily="18" charset="0"/>
              </a:rPr>
              <a:t>Metals including refractory metals and alloys </a:t>
            </a:r>
          </a:p>
          <a:p>
            <a:pPr lvl="3" eaLnBrk="1" hangingPunct="1">
              <a:lnSpc>
                <a:spcPct val="80000"/>
              </a:lnSpc>
              <a:defRPr/>
            </a:pPr>
            <a:r>
              <a:rPr lang="en-US" sz="1600" smtClean="0">
                <a:solidFill>
                  <a:schemeClr val="tx2"/>
                </a:solidFill>
                <a:latin typeface="Times New Roman" pitchFamily="18" charset="0"/>
              </a:rPr>
              <a:t>High purity materials </a:t>
            </a:r>
          </a:p>
          <a:p>
            <a:pPr lvl="3" eaLnBrk="1" hangingPunct="1">
              <a:lnSpc>
                <a:spcPct val="80000"/>
              </a:lnSpc>
              <a:defRPr/>
            </a:pPr>
            <a:r>
              <a:rPr lang="en-US" sz="1600" smtClean="0">
                <a:solidFill>
                  <a:schemeClr val="tx2"/>
                </a:solidFill>
                <a:latin typeface="Times New Roman" pitchFamily="18" charset="0"/>
              </a:rPr>
              <a:t>Rare earth metals and their oxides </a:t>
            </a:r>
          </a:p>
          <a:p>
            <a:pPr lvl="3" eaLnBrk="1" hangingPunct="1">
              <a:lnSpc>
                <a:spcPct val="80000"/>
              </a:lnSpc>
              <a:defRPr/>
            </a:pPr>
            <a:r>
              <a:rPr lang="en-US" sz="1600" smtClean="0">
                <a:solidFill>
                  <a:schemeClr val="tx2"/>
                </a:solidFill>
                <a:latin typeface="Times New Roman" pitchFamily="18" charset="0"/>
              </a:rPr>
              <a:t>Precious Metals</a:t>
            </a:r>
          </a:p>
          <a:p>
            <a:pPr lvl="1" eaLnBrk="1" hangingPunct="1">
              <a:lnSpc>
                <a:spcPct val="80000"/>
              </a:lnSpc>
              <a:buFontTx/>
              <a:buNone/>
              <a:defRPr/>
            </a:pPr>
            <a:endParaRPr lang="en-US" sz="1600" smtClean="0">
              <a:solidFill>
                <a:schemeClr val="tx2"/>
              </a:solidFill>
              <a:latin typeface="Times New Roman" pitchFamily="18" charset="0"/>
            </a:endParaRPr>
          </a:p>
        </p:txBody>
      </p:sp>
      <p:pic>
        <p:nvPicPr>
          <p:cNvPr id="41987" name="Picture 4" descr="Email_Cert"/>
          <p:cNvPicPr>
            <a:picLocks noGrp="1" noChangeAspect="1" noChangeArrowheads="1"/>
          </p:cNvPicPr>
          <p:nvPr>
            <p:ph sz="half" idx="2"/>
          </p:nvPr>
        </p:nvPicPr>
        <p:blipFill>
          <a:blip r:embed="rId2"/>
          <a:srcRect/>
          <a:stretch>
            <a:fillRect/>
          </a:stretch>
        </p:blipFill>
        <p:spPr>
          <a:xfrm>
            <a:off x="5076825" y="1700213"/>
            <a:ext cx="3367088" cy="4392612"/>
          </a:xfrm>
        </p:spPr>
      </p:pic>
      <p:sp>
        <p:nvSpPr>
          <p:cNvPr id="41988" name="Text Box 5"/>
          <p:cNvSpPr txBox="1">
            <a:spLocks noChangeArrowheads="1"/>
          </p:cNvSpPr>
          <p:nvPr/>
        </p:nvSpPr>
        <p:spPr bwMode="auto">
          <a:xfrm>
            <a:off x="592138" y="6040438"/>
            <a:ext cx="2108200" cy="366712"/>
          </a:xfrm>
          <a:prstGeom prst="rect">
            <a:avLst/>
          </a:prstGeom>
          <a:noFill/>
          <a:ln w="9525">
            <a:noFill/>
            <a:miter lim="800000"/>
            <a:headEnd/>
            <a:tailEnd/>
          </a:ln>
        </p:spPr>
        <p:txBody>
          <a:bodyPr>
            <a:spAutoFit/>
          </a:bodyPr>
          <a:lstStyle/>
          <a:p>
            <a:endParaRPr lang="it-IT">
              <a:latin typeface="Arial" charset="0"/>
            </a:endParaRPr>
          </a:p>
        </p:txBody>
      </p:sp>
      <p:pic>
        <p:nvPicPr>
          <p:cNvPr id="41989" name="Picture 6" descr="testbourne logo"/>
          <p:cNvPicPr>
            <a:picLocks noChangeAspect="1" noChangeArrowheads="1"/>
          </p:cNvPicPr>
          <p:nvPr/>
        </p:nvPicPr>
        <p:blipFill>
          <a:blip r:embed="rId3"/>
          <a:srcRect/>
          <a:stretch>
            <a:fillRect/>
          </a:stretch>
        </p:blipFill>
        <p:spPr bwMode="auto">
          <a:xfrm>
            <a:off x="5508625" y="6237288"/>
            <a:ext cx="2952750" cy="4905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sz="quarter"/>
          </p:nvPr>
        </p:nvSpPr>
        <p:spPr/>
        <p:txBody>
          <a:bodyPr/>
          <a:lstStyle/>
          <a:p>
            <a:pPr eaLnBrk="1" hangingPunct="1">
              <a:defRPr/>
            </a:pPr>
            <a:r>
              <a:rPr lang="en-GB" smtClean="0">
                <a:latin typeface="Times New Roman" pitchFamily="18" charset="0"/>
              </a:rPr>
              <a:t>Sales Team</a:t>
            </a:r>
            <a:endParaRPr lang="en-US" smtClean="0">
              <a:latin typeface="Times New Roman" pitchFamily="18" charset="0"/>
            </a:endParaRPr>
          </a:p>
        </p:txBody>
      </p:sp>
      <p:pic>
        <p:nvPicPr>
          <p:cNvPr id="43010" name="Picture 11" descr="Business Card002"/>
          <p:cNvPicPr>
            <a:picLocks noGrp="1" noChangeAspect="1" noChangeArrowheads="1"/>
          </p:cNvPicPr>
          <p:nvPr>
            <p:ph sz="quarter" idx="1"/>
          </p:nvPr>
        </p:nvPicPr>
        <p:blipFill>
          <a:blip r:embed="rId2"/>
          <a:srcRect/>
          <a:stretch>
            <a:fillRect/>
          </a:stretch>
        </p:blipFill>
        <p:spPr>
          <a:xfrm>
            <a:off x="830263" y="1719263"/>
            <a:ext cx="3292475" cy="1951037"/>
          </a:xfrm>
        </p:spPr>
      </p:pic>
      <p:pic>
        <p:nvPicPr>
          <p:cNvPr id="43011" name="Picture 12" descr="Business Card001"/>
          <p:cNvPicPr>
            <a:picLocks noGrp="1" noChangeAspect="1" noChangeArrowheads="1"/>
          </p:cNvPicPr>
          <p:nvPr>
            <p:ph sz="quarter" idx="2"/>
          </p:nvPr>
        </p:nvPicPr>
        <p:blipFill>
          <a:blip r:embed="rId3"/>
          <a:srcRect/>
          <a:stretch>
            <a:fillRect/>
          </a:stretch>
        </p:blipFill>
        <p:spPr>
          <a:xfrm>
            <a:off x="5021263" y="1719263"/>
            <a:ext cx="3292475" cy="1951037"/>
          </a:xfrm>
        </p:spPr>
      </p:pic>
      <p:pic>
        <p:nvPicPr>
          <p:cNvPr id="43012" name="Picture 13" descr="Business Card003"/>
          <p:cNvPicPr>
            <a:picLocks noGrp="1" noChangeAspect="1" noChangeArrowheads="1"/>
          </p:cNvPicPr>
          <p:nvPr>
            <p:ph sz="quarter" idx="3"/>
          </p:nvPr>
        </p:nvPicPr>
        <p:blipFill>
          <a:blip r:embed="rId4"/>
          <a:srcRect/>
          <a:stretch>
            <a:fillRect/>
          </a:stretch>
        </p:blipFill>
        <p:spPr>
          <a:xfrm>
            <a:off x="830263" y="4060825"/>
            <a:ext cx="3292475" cy="1951038"/>
          </a:xfrm>
        </p:spPr>
      </p:pic>
      <p:pic>
        <p:nvPicPr>
          <p:cNvPr id="43013" name="Picture 14" descr="Business Card004"/>
          <p:cNvPicPr>
            <a:picLocks noGrp="1" noChangeAspect="1" noChangeArrowheads="1"/>
          </p:cNvPicPr>
          <p:nvPr>
            <p:ph sz="quarter" idx="4"/>
          </p:nvPr>
        </p:nvPicPr>
        <p:blipFill>
          <a:blip r:embed="rId5"/>
          <a:srcRect/>
          <a:stretch>
            <a:fillRect/>
          </a:stretch>
        </p:blipFill>
        <p:spPr>
          <a:xfrm>
            <a:off x="5021263" y="4060825"/>
            <a:ext cx="3292475" cy="19510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GB" dirty="0" smtClean="0">
                <a:latin typeface="Times New Roman" pitchFamily="18" charset="0"/>
              </a:rPr>
              <a:t>Company Overview</a:t>
            </a:r>
            <a:endParaRPr lang="en-US" dirty="0" smtClean="0">
              <a:latin typeface="Times New Roman" pitchFamily="18" charset="0"/>
            </a:endParaRPr>
          </a:p>
        </p:txBody>
      </p:sp>
      <p:sp>
        <p:nvSpPr>
          <p:cNvPr id="5123" name="Rectangle 3"/>
          <p:cNvSpPr>
            <a:spLocks noGrp="1" noChangeArrowheads="1"/>
          </p:cNvSpPr>
          <p:nvPr>
            <p:ph type="body" sz="half" idx="1"/>
          </p:nvPr>
        </p:nvSpPr>
        <p:spPr>
          <a:xfrm>
            <a:off x="457200" y="1600200"/>
            <a:ext cx="4025900" cy="4530725"/>
          </a:xfrm>
        </p:spPr>
        <p:txBody>
          <a:bodyPr/>
          <a:lstStyle/>
          <a:p>
            <a:pPr eaLnBrk="1" hangingPunct="1">
              <a:defRPr/>
            </a:pPr>
            <a:r>
              <a:rPr lang="en-GB" sz="2400" dirty="0" smtClean="0">
                <a:solidFill>
                  <a:schemeClr val="tx2"/>
                </a:solidFill>
                <a:latin typeface="Times New Roman" pitchFamily="18" charset="0"/>
              </a:rPr>
              <a:t>Family own business established by Ted and Jill Mihill in 1977</a:t>
            </a:r>
          </a:p>
          <a:p>
            <a:pPr eaLnBrk="1" hangingPunct="1">
              <a:defRPr/>
            </a:pPr>
            <a:r>
              <a:rPr lang="en-GB" sz="2400" dirty="0" smtClean="0">
                <a:solidFill>
                  <a:schemeClr val="tx2"/>
                </a:solidFill>
                <a:latin typeface="Times New Roman" pitchFamily="18" charset="0"/>
              </a:rPr>
              <a:t>Became a limited company in 1979</a:t>
            </a:r>
          </a:p>
          <a:p>
            <a:pPr eaLnBrk="1" hangingPunct="1">
              <a:defRPr/>
            </a:pPr>
            <a:r>
              <a:rPr lang="en-GB" sz="2400" dirty="0" smtClean="0">
                <a:solidFill>
                  <a:schemeClr val="tx2"/>
                </a:solidFill>
                <a:latin typeface="Times New Roman" pitchFamily="18" charset="0"/>
              </a:rPr>
              <a:t>Location: Basingstoke, Hampshire</a:t>
            </a:r>
          </a:p>
          <a:p>
            <a:pPr eaLnBrk="1" hangingPunct="1">
              <a:defRPr/>
            </a:pPr>
            <a:r>
              <a:rPr lang="en-GB" sz="2400" dirty="0" smtClean="0">
                <a:solidFill>
                  <a:schemeClr val="tx2"/>
                </a:solidFill>
                <a:latin typeface="Times New Roman" pitchFamily="18" charset="0"/>
              </a:rPr>
              <a:t>Over 3000 customers worldwide</a:t>
            </a:r>
          </a:p>
          <a:p>
            <a:pPr eaLnBrk="1" hangingPunct="1">
              <a:defRPr/>
            </a:pPr>
            <a:endParaRPr lang="en-US" sz="2400" dirty="0" smtClean="0">
              <a:solidFill>
                <a:schemeClr val="tx2"/>
              </a:solidFill>
              <a:latin typeface="Times New Roman" pitchFamily="18" charset="0"/>
            </a:endParaRPr>
          </a:p>
        </p:txBody>
      </p:sp>
      <p:pic>
        <p:nvPicPr>
          <p:cNvPr id="31747" name="Picture 4" descr="testbourne logo"/>
          <p:cNvPicPr>
            <a:picLocks noChangeAspect="1" noChangeArrowheads="1"/>
          </p:cNvPicPr>
          <p:nvPr/>
        </p:nvPicPr>
        <p:blipFill>
          <a:blip r:embed="rId2"/>
          <a:srcRect/>
          <a:stretch>
            <a:fillRect/>
          </a:stretch>
        </p:blipFill>
        <p:spPr bwMode="auto">
          <a:xfrm>
            <a:off x="323850" y="6092825"/>
            <a:ext cx="2808288" cy="468313"/>
          </a:xfrm>
          <a:prstGeom prst="rect">
            <a:avLst/>
          </a:prstGeom>
          <a:noFill/>
          <a:ln w="9525">
            <a:noFill/>
            <a:miter lim="800000"/>
            <a:headEnd/>
            <a:tailEnd/>
          </a:ln>
        </p:spPr>
      </p:pic>
      <p:pic>
        <p:nvPicPr>
          <p:cNvPr id="31748" name="Picture 9" descr="New office"/>
          <p:cNvPicPr>
            <a:picLocks noGrp="1" noChangeAspect="1" noChangeArrowheads="1"/>
          </p:cNvPicPr>
          <p:nvPr>
            <p:ph sz="half" idx="2"/>
          </p:nvPr>
        </p:nvPicPr>
        <p:blipFill>
          <a:blip r:embed="rId3"/>
          <a:srcRect/>
          <a:stretch>
            <a:fillRect/>
          </a:stretch>
        </p:blipFill>
        <p:spPr>
          <a:xfrm>
            <a:off x="4648200" y="2352675"/>
            <a:ext cx="4038600" cy="30257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GB" dirty="0" smtClean="0">
                <a:latin typeface="Times New Roman" pitchFamily="18" charset="0"/>
              </a:rPr>
              <a:t>     Testbourne Divisions</a:t>
            </a:r>
            <a:endParaRPr lang="en-US" dirty="0" smtClean="0">
              <a:latin typeface="Times New Roman" pitchFamily="18" charset="0"/>
            </a:endParaRPr>
          </a:p>
        </p:txBody>
      </p:sp>
      <p:sp>
        <p:nvSpPr>
          <p:cNvPr id="6147" name="Rectangle 3"/>
          <p:cNvSpPr>
            <a:spLocks noGrp="1" noChangeArrowheads="1"/>
          </p:cNvSpPr>
          <p:nvPr>
            <p:ph type="body" sz="half" idx="1"/>
          </p:nvPr>
        </p:nvSpPr>
        <p:spPr>
          <a:xfrm>
            <a:off x="1258888" y="1412875"/>
            <a:ext cx="4025900" cy="4530725"/>
          </a:xfrm>
        </p:spPr>
        <p:txBody>
          <a:bodyPr/>
          <a:lstStyle/>
          <a:p>
            <a:pPr eaLnBrk="1" hangingPunct="1">
              <a:lnSpc>
                <a:spcPct val="80000"/>
              </a:lnSpc>
              <a:defRPr/>
            </a:pPr>
            <a:r>
              <a:rPr lang="en-GB" sz="1800" dirty="0" smtClean="0">
                <a:solidFill>
                  <a:schemeClr val="tx2"/>
                </a:solidFill>
                <a:latin typeface="Times New Roman" pitchFamily="18" charset="0"/>
              </a:rPr>
              <a:t>The company is split in to two divisions:</a:t>
            </a:r>
          </a:p>
          <a:p>
            <a:pPr lvl="1" eaLnBrk="1" hangingPunct="1">
              <a:lnSpc>
                <a:spcPct val="80000"/>
              </a:lnSpc>
              <a:defRPr/>
            </a:pPr>
            <a:r>
              <a:rPr lang="en-GB" sz="1600" dirty="0" err="1" smtClean="0">
                <a:solidFill>
                  <a:schemeClr val="tx2"/>
                </a:solidFill>
                <a:latin typeface="Times New Roman" pitchFamily="18" charset="0"/>
              </a:rPr>
              <a:t>SuperVac</a:t>
            </a:r>
            <a:r>
              <a:rPr lang="en-GB" sz="1600" smtClean="0">
                <a:solidFill>
                  <a:schemeClr val="tx2"/>
                </a:solidFill>
                <a:latin typeface="Times New Roman" pitchFamily="18" charset="0"/>
                <a:cs typeface="Arial" charset="0"/>
              </a:rPr>
              <a:t>® </a:t>
            </a:r>
            <a:r>
              <a:rPr lang="en-GB" sz="1600" smtClean="0">
                <a:solidFill>
                  <a:schemeClr val="tx2"/>
                </a:solidFill>
                <a:latin typeface="Times New Roman" pitchFamily="18" charset="0"/>
              </a:rPr>
              <a:t>Materials Division:</a:t>
            </a:r>
          </a:p>
          <a:p>
            <a:pPr lvl="2" eaLnBrk="1" hangingPunct="1">
              <a:lnSpc>
                <a:spcPct val="80000"/>
              </a:lnSpc>
              <a:defRPr/>
            </a:pPr>
            <a:r>
              <a:rPr lang="en-US" sz="1600" smtClean="0">
                <a:solidFill>
                  <a:schemeClr val="tx2"/>
                </a:solidFill>
                <a:latin typeface="Times New Roman" pitchFamily="18" charset="0"/>
              </a:rPr>
              <a:t>This division represents an extensive selection of materials available in fabricated forms including sputtering targets, evaporation materials, powders, wire, rods &amp; sheets.</a:t>
            </a:r>
            <a:r>
              <a:rPr lang="en-US" sz="1400" smtClean="0">
                <a:solidFill>
                  <a:schemeClr val="tx2"/>
                </a:solidFill>
                <a:latin typeface="Times New Roman" pitchFamily="18" charset="0"/>
              </a:rPr>
              <a:t> </a:t>
            </a:r>
          </a:p>
          <a:p>
            <a:pPr lvl="1" eaLnBrk="1" hangingPunct="1">
              <a:lnSpc>
                <a:spcPct val="80000"/>
              </a:lnSpc>
              <a:defRPr/>
            </a:pPr>
            <a:r>
              <a:rPr lang="en-GB" sz="1600" smtClean="0">
                <a:solidFill>
                  <a:schemeClr val="tx2"/>
                </a:solidFill>
                <a:latin typeface="Times New Roman" pitchFamily="18" charset="0"/>
              </a:rPr>
              <a:t>Instrument Division:</a:t>
            </a:r>
          </a:p>
          <a:p>
            <a:pPr lvl="2" eaLnBrk="1" hangingPunct="1">
              <a:lnSpc>
                <a:spcPct val="80000"/>
              </a:lnSpc>
              <a:defRPr/>
            </a:pPr>
            <a:r>
              <a:rPr lang="en-US" sz="1600" smtClean="0">
                <a:solidFill>
                  <a:schemeClr val="tx2"/>
                </a:solidFill>
                <a:latin typeface="Times New Roman" pitchFamily="18" charset="0"/>
              </a:rPr>
              <a:t>Testbourne Limited is the representative for some of the world's leading scientific instrument manufacturers that include QCM technology, Sample Preparation Equipment, Microwave and Radio Frequency Systems, UHV components and Thin Film Technology.</a:t>
            </a:r>
            <a:r>
              <a:rPr lang="en-US" sz="1400" smtClean="0">
                <a:solidFill>
                  <a:schemeClr val="tx2"/>
                </a:solidFill>
                <a:latin typeface="Times New Roman" pitchFamily="18" charset="0"/>
              </a:rPr>
              <a:t> </a:t>
            </a:r>
            <a:endParaRPr lang="en-GB" sz="1400" smtClean="0">
              <a:solidFill>
                <a:schemeClr val="tx2"/>
              </a:solidFill>
              <a:latin typeface="Times New Roman" pitchFamily="18" charset="0"/>
            </a:endParaRPr>
          </a:p>
          <a:p>
            <a:pPr eaLnBrk="1" hangingPunct="1">
              <a:lnSpc>
                <a:spcPct val="80000"/>
              </a:lnSpc>
              <a:buFont typeface="Wingdings" pitchFamily="2" charset="2"/>
              <a:buNone/>
              <a:defRPr/>
            </a:pPr>
            <a:r>
              <a:rPr lang="en-GB" sz="1800" smtClean="0"/>
              <a:t>		         </a:t>
            </a:r>
            <a:endParaRPr lang="en-US" sz="1800" smtClean="0"/>
          </a:p>
        </p:txBody>
      </p:sp>
      <p:pic>
        <p:nvPicPr>
          <p:cNvPr id="32771" name="Picture 4" descr="instrument div"/>
          <p:cNvPicPr>
            <a:picLocks noGrp="1" noChangeAspect="1" noChangeArrowheads="1"/>
          </p:cNvPicPr>
          <p:nvPr>
            <p:ph sz="quarter" idx="3"/>
          </p:nvPr>
        </p:nvPicPr>
        <p:blipFill>
          <a:blip r:embed="rId2"/>
          <a:srcRect/>
          <a:stretch>
            <a:fillRect/>
          </a:stretch>
        </p:blipFill>
        <p:spPr>
          <a:xfrm>
            <a:off x="5795963" y="3933825"/>
            <a:ext cx="1766887" cy="2303463"/>
          </a:xfrm>
        </p:spPr>
      </p:pic>
      <p:pic>
        <p:nvPicPr>
          <p:cNvPr id="32772" name="Picture 5" descr="materials div"/>
          <p:cNvPicPr>
            <a:picLocks noGrp="1" noChangeAspect="1" noChangeArrowheads="1"/>
          </p:cNvPicPr>
          <p:nvPr>
            <p:ph sz="quarter" idx="2"/>
          </p:nvPr>
        </p:nvPicPr>
        <p:blipFill>
          <a:blip r:embed="rId3"/>
          <a:srcRect/>
          <a:stretch>
            <a:fillRect/>
          </a:stretch>
        </p:blipFill>
        <p:spPr>
          <a:xfrm>
            <a:off x="5795963" y="1484313"/>
            <a:ext cx="1752600" cy="2262187"/>
          </a:xfrm>
        </p:spPr>
      </p:pic>
      <p:pic>
        <p:nvPicPr>
          <p:cNvPr id="32773" name="Picture 6" descr="testbourne logo"/>
          <p:cNvPicPr>
            <a:picLocks noChangeAspect="1" noChangeArrowheads="1"/>
          </p:cNvPicPr>
          <p:nvPr/>
        </p:nvPicPr>
        <p:blipFill>
          <a:blip r:embed="rId4"/>
          <a:srcRect/>
          <a:stretch>
            <a:fillRect/>
          </a:stretch>
        </p:blipFill>
        <p:spPr bwMode="auto">
          <a:xfrm>
            <a:off x="395288" y="6092825"/>
            <a:ext cx="2808287" cy="4667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277813"/>
            <a:ext cx="8229600" cy="1139825"/>
          </a:xfrm>
        </p:spPr>
        <p:txBody>
          <a:bodyPr/>
          <a:lstStyle/>
          <a:p>
            <a:pPr eaLnBrk="1" hangingPunct="1"/>
            <a:r>
              <a:rPr lang="en-GB" smtClean="0">
                <a:latin typeface="Times New Roman" pitchFamily="18" charset="0"/>
              </a:rPr>
              <a:t>Sales Distribution by Product</a:t>
            </a:r>
            <a:endParaRPr lang="en-US" smtClean="0">
              <a:latin typeface="Times New Roman" pitchFamily="18" charset="0"/>
            </a:endParaRPr>
          </a:p>
        </p:txBody>
      </p:sp>
      <p:pic>
        <p:nvPicPr>
          <p:cNvPr id="33794" name="Picture 3" descr="testbourne logo"/>
          <p:cNvPicPr>
            <a:picLocks noChangeAspect="1" noChangeArrowheads="1"/>
          </p:cNvPicPr>
          <p:nvPr/>
        </p:nvPicPr>
        <p:blipFill>
          <a:blip r:embed="rId2"/>
          <a:srcRect/>
          <a:stretch>
            <a:fillRect/>
          </a:stretch>
        </p:blipFill>
        <p:spPr bwMode="auto">
          <a:xfrm>
            <a:off x="5724525" y="6165850"/>
            <a:ext cx="2952750" cy="492125"/>
          </a:xfrm>
          <a:prstGeom prst="rect">
            <a:avLst/>
          </a:prstGeom>
          <a:noFill/>
          <a:ln w="9525">
            <a:noFill/>
            <a:miter lim="800000"/>
            <a:headEnd/>
            <a:tailEnd/>
          </a:ln>
        </p:spPr>
      </p:pic>
      <p:pic>
        <p:nvPicPr>
          <p:cNvPr id="33795" name="Picture 4" descr="pie"/>
          <p:cNvPicPr>
            <a:picLocks noGrp="1" noChangeAspect="1" noChangeArrowheads="1"/>
          </p:cNvPicPr>
          <p:nvPr>
            <p:ph/>
          </p:nvPr>
        </p:nvPicPr>
        <p:blipFill>
          <a:blip r:embed="rId3"/>
          <a:srcRect/>
          <a:stretch>
            <a:fillRect/>
          </a:stretch>
        </p:blipFill>
        <p:spPr>
          <a:xfrm>
            <a:off x="395288" y="1557338"/>
            <a:ext cx="8353425" cy="417036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650" y="277813"/>
            <a:ext cx="7931150" cy="1139825"/>
          </a:xfrm>
        </p:spPr>
        <p:txBody>
          <a:bodyPr/>
          <a:lstStyle/>
          <a:p>
            <a:pPr eaLnBrk="1" hangingPunct="1">
              <a:defRPr/>
            </a:pPr>
            <a:r>
              <a:rPr lang="en-GB" smtClean="0">
                <a:latin typeface="Times New Roman" pitchFamily="18" charset="0"/>
              </a:rPr>
              <a:t>Industries Served</a:t>
            </a:r>
            <a:endParaRPr lang="en-US" smtClean="0">
              <a:latin typeface="Times New Roman" pitchFamily="18" charset="0"/>
            </a:endParaRPr>
          </a:p>
        </p:txBody>
      </p:sp>
      <p:sp>
        <p:nvSpPr>
          <p:cNvPr id="8195" name="Rectangle 3"/>
          <p:cNvSpPr>
            <a:spLocks noGrp="1" noChangeArrowheads="1"/>
          </p:cNvSpPr>
          <p:nvPr>
            <p:ph type="body" sz="half" idx="1"/>
          </p:nvPr>
        </p:nvSpPr>
        <p:spPr>
          <a:xfrm>
            <a:off x="879475" y="1622425"/>
            <a:ext cx="3771900" cy="3422650"/>
          </a:xfrm>
        </p:spPr>
        <p:txBody>
          <a:bodyPr/>
          <a:lstStyle/>
          <a:p>
            <a:pPr eaLnBrk="1" hangingPunct="1">
              <a:defRPr/>
            </a:pPr>
            <a:r>
              <a:rPr lang="en-GB" sz="2400" b="1" dirty="0" smtClean="0">
                <a:solidFill>
                  <a:schemeClr val="tx2"/>
                </a:solidFill>
                <a:latin typeface="Times New Roman" pitchFamily="18" charset="0"/>
              </a:rPr>
              <a:t>Photovoltaic (Solar) </a:t>
            </a:r>
          </a:p>
          <a:p>
            <a:pPr eaLnBrk="1" hangingPunct="1">
              <a:defRPr/>
            </a:pPr>
            <a:r>
              <a:rPr lang="en-GB" sz="2400" b="1" dirty="0" smtClean="0">
                <a:solidFill>
                  <a:schemeClr val="tx2"/>
                </a:solidFill>
                <a:latin typeface="Times New Roman" pitchFamily="18" charset="0"/>
              </a:rPr>
              <a:t>Ophthalmic </a:t>
            </a:r>
          </a:p>
          <a:p>
            <a:pPr eaLnBrk="1" hangingPunct="1">
              <a:defRPr/>
            </a:pPr>
            <a:r>
              <a:rPr lang="en-GB" sz="2400" b="1" dirty="0" smtClean="0">
                <a:solidFill>
                  <a:schemeClr val="tx2"/>
                </a:solidFill>
                <a:latin typeface="Times New Roman" pitchFamily="18" charset="0"/>
              </a:rPr>
              <a:t>Architectural and Automotive Glass Coating</a:t>
            </a:r>
          </a:p>
          <a:p>
            <a:pPr eaLnBrk="1" hangingPunct="1">
              <a:defRPr/>
            </a:pPr>
            <a:r>
              <a:rPr lang="en-GB" sz="2400" b="1" dirty="0" smtClean="0">
                <a:solidFill>
                  <a:schemeClr val="tx2"/>
                </a:solidFill>
                <a:latin typeface="Times New Roman" pitchFamily="18" charset="0"/>
              </a:rPr>
              <a:t>LED/</a:t>
            </a:r>
            <a:r>
              <a:rPr lang="en-GB" sz="2400" b="1" dirty="0" err="1" smtClean="0">
                <a:solidFill>
                  <a:schemeClr val="tx2"/>
                </a:solidFill>
                <a:latin typeface="Times New Roman" pitchFamily="18" charset="0"/>
              </a:rPr>
              <a:t>OLED</a:t>
            </a:r>
            <a:r>
              <a:rPr lang="en-GB" sz="2400" b="1" dirty="0" smtClean="0">
                <a:solidFill>
                  <a:schemeClr val="tx2"/>
                </a:solidFill>
                <a:latin typeface="Times New Roman" pitchFamily="18" charset="0"/>
              </a:rPr>
              <a:t> </a:t>
            </a:r>
          </a:p>
          <a:p>
            <a:pPr eaLnBrk="1" hangingPunct="1">
              <a:defRPr/>
            </a:pPr>
            <a:r>
              <a:rPr lang="en-GB" sz="2400" b="1" dirty="0" smtClean="0">
                <a:solidFill>
                  <a:schemeClr val="tx2"/>
                </a:solidFill>
                <a:latin typeface="Times New Roman" pitchFamily="18" charset="0"/>
              </a:rPr>
              <a:t>Decorative and Hardwearing Coatings</a:t>
            </a:r>
          </a:p>
          <a:p>
            <a:pPr eaLnBrk="1" hangingPunct="1">
              <a:buFont typeface="Wingdings" pitchFamily="2" charset="2"/>
              <a:buNone/>
              <a:defRPr/>
            </a:pPr>
            <a:endParaRPr lang="en-US" sz="2400" b="1" dirty="0" smtClean="0">
              <a:latin typeface="Times New Roman" pitchFamily="18" charset="0"/>
            </a:endParaRPr>
          </a:p>
        </p:txBody>
      </p:sp>
      <p:sp>
        <p:nvSpPr>
          <p:cNvPr id="8196" name="Rectangle 4"/>
          <p:cNvSpPr>
            <a:spLocks noGrp="1" noChangeArrowheads="1"/>
          </p:cNvSpPr>
          <p:nvPr>
            <p:ph type="body" sz="half" idx="2"/>
          </p:nvPr>
        </p:nvSpPr>
        <p:spPr>
          <a:xfrm>
            <a:off x="4808538" y="1622425"/>
            <a:ext cx="3595687" cy="3397250"/>
          </a:xfrm>
        </p:spPr>
        <p:txBody>
          <a:bodyPr/>
          <a:lstStyle/>
          <a:p>
            <a:pPr eaLnBrk="1" hangingPunct="1">
              <a:defRPr/>
            </a:pPr>
            <a:r>
              <a:rPr lang="en-GB" sz="2400" b="1" dirty="0" smtClean="0">
                <a:solidFill>
                  <a:schemeClr val="tx2"/>
                </a:solidFill>
                <a:latin typeface="Times New Roman" pitchFamily="18" charset="0"/>
              </a:rPr>
              <a:t>Medical</a:t>
            </a:r>
          </a:p>
          <a:p>
            <a:pPr eaLnBrk="1" hangingPunct="1">
              <a:defRPr/>
            </a:pPr>
            <a:r>
              <a:rPr lang="en-GB" sz="2400" b="1" dirty="0" smtClean="0">
                <a:solidFill>
                  <a:schemeClr val="tx2"/>
                </a:solidFill>
                <a:latin typeface="Times New Roman" pitchFamily="18" charset="0"/>
              </a:rPr>
              <a:t>Military </a:t>
            </a:r>
          </a:p>
          <a:p>
            <a:pPr eaLnBrk="1" hangingPunct="1">
              <a:defRPr/>
            </a:pPr>
            <a:r>
              <a:rPr lang="en-GB" sz="2400" b="1" dirty="0" smtClean="0">
                <a:solidFill>
                  <a:schemeClr val="tx2"/>
                </a:solidFill>
                <a:latin typeface="Times New Roman" pitchFamily="18" charset="0"/>
              </a:rPr>
              <a:t>Aerospace </a:t>
            </a:r>
          </a:p>
          <a:p>
            <a:pPr eaLnBrk="1" hangingPunct="1">
              <a:defRPr/>
            </a:pPr>
            <a:r>
              <a:rPr lang="en-GB" sz="2400" b="1" dirty="0" smtClean="0">
                <a:solidFill>
                  <a:schemeClr val="tx2"/>
                </a:solidFill>
                <a:latin typeface="Times New Roman" pitchFamily="18" charset="0"/>
              </a:rPr>
              <a:t>Semiconductor</a:t>
            </a:r>
          </a:p>
          <a:p>
            <a:pPr eaLnBrk="1" hangingPunct="1">
              <a:defRPr/>
            </a:pPr>
            <a:r>
              <a:rPr lang="en-GB" sz="2400" b="1" dirty="0" smtClean="0">
                <a:solidFill>
                  <a:schemeClr val="tx2"/>
                </a:solidFill>
                <a:latin typeface="Times New Roman" pitchFamily="18" charset="0"/>
              </a:rPr>
              <a:t>R&amp;D Research Establishments and Universities</a:t>
            </a:r>
          </a:p>
          <a:p>
            <a:pPr eaLnBrk="1" hangingPunct="1">
              <a:defRPr/>
            </a:pPr>
            <a:endParaRPr lang="en-US" sz="2400" b="1" dirty="0" smtClean="0">
              <a:solidFill>
                <a:schemeClr val="tx2"/>
              </a:solidFill>
            </a:endParaRPr>
          </a:p>
        </p:txBody>
      </p:sp>
      <p:pic>
        <p:nvPicPr>
          <p:cNvPr id="34820" name="Picture 5" descr="testbourne logo"/>
          <p:cNvPicPr>
            <a:picLocks noChangeAspect="1" noChangeArrowheads="1"/>
          </p:cNvPicPr>
          <p:nvPr/>
        </p:nvPicPr>
        <p:blipFill>
          <a:blip r:embed="rId2"/>
          <a:srcRect/>
          <a:stretch>
            <a:fillRect/>
          </a:stretch>
        </p:blipFill>
        <p:spPr bwMode="auto">
          <a:xfrm>
            <a:off x="5724525" y="6021388"/>
            <a:ext cx="2952750" cy="4921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GB" sz="4000" smtClean="0">
                <a:latin typeface="Times New Roman" pitchFamily="18" charset="0"/>
              </a:rPr>
              <a:t>Materials Division Manufacturing Capabilities</a:t>
            </a:r>
            <a:endParaRPr lang="en-US" sz="4000" smtClean="0"/>
          </a:p>
        </p:txBody>
      </p:sp>
      <p:sp>
        <p:nvSpPr>
          <p:cNvPr id="9219" name="Rectangle 3"/>
          <p:cNvSpPr>
            <a:spLocks noGrp="1" noChangeArrowheads="1"/>
          </p:cNvSpPr>
          <p:nvPr>
            <p:ph type="body" sz="half" idx="1"/>
          </p:nvPr>
        </p:nvSpPr>
        <p:spPr>
          <a:xfrm>
            <a:off x="250825" y="1628775"/>
            <a:ext cx="3467100" cy="4800600"/>
          </a:xfrm>
        </p:spPr>
        <p:txBody>
          <a:bodyPr/>
          <a:lstStyle/>
          <a:p>
            <a:pPr eaLnBrk="1" hangingPunct="1">
              <a:lnSpc>
                <a:spcPct val="80000"/>
              </a:lnSpc>
              <a:defRPr/>
            </a:pPr>
            <a:r>
              <a:rPr lang="en-GB" sz="2000" smtClean="0">
                <a:solidFill>
                  <a:schemeClr val="tx2"/>
                </a:solidFill>
                <a:latin typeface="Times New Roman" pitchFamily="18" charset="0"/>
              </a:rPr>
              <a:t>Metal and Alloy Planar and Circular Sputter Targets</a:t>
            </a:r>
          </a:p>
          <a:p>
            <a:pPr lvl="1" eaLnBrk="1" hangingPunct="1">
              <a:lnSpc>
                <a:spcPct val="80000"/>
              </a:lnSpc>
              <a:defRPr/>
            </a:pPr>
            <a:r>
              <a:rPr lang="en-GB" sz="1800" smtClean="0">
                <a:solidFill>
                  <a:schemeClr val="tx2"/>
                </a:solidFill>
                <a:latin typeface="Times New Roman" pitchFamily="18" charset="0"/>
              </a:rPr>
              <a:t>Vacuum Melt</a:t>
            </a:r>
          </a:p>
          <a:p>
            <a:pPr lvl="1" eaLnBrk="1" hangingPunct="1">
              <a:lnSpc>
                <a:spcPct val="80000"/>
              </a:lnSpc>
              <a:defRPr/>
            </a:pPr>
            <a:r>
              <a:rPr lang="en-GB" sz="1800" smtClean="0">
                <a:solidFill>
                  <a:schemeClr val="tx2"/>
                </a:solidFill>
                <a:latin typeface="Times New Roman" pitchFamily="18" charset="0"/>
              </a:rPr>
              <a:t> Hot Isostatic Press.</a:t>
            </a:r>
          </a:p>
          <a:p>
            <a:pPr eaLnBrk="1" hangingPunct="1">
              <a:lnSpc>
                <a:spcPct val="80000"/>
              </a:lnSpc>
              <a:defRPr/>
            </a:pPr>
            <a:r>
              <a:rPr lang="en-GB" sz="2000" smtClean="0">
                <a:solidFill>
                  <a:schemeClr val="tx2"/>
                </a:solidFill>
                <a:latin typeface="Times New Roman" pitchFamily="18" charset="0"/>
              </a:rPr>
              <a:t>Metal and Alloy Rotatable Sputter Targets</a:t>
            </a:r>
          </a:p>
          <a:p>
            <a:pPr lvl="1" eaLnBrk="1" hangingPunct="1">
              <a:lnSpc>
                <a:spcPct val="80000"/>
              </a:lnSpc>
              <a:defRPr/>
            </a:pPr>
            <a:r>
              <a:rPr lang="en-GB" sz="1800" smtClean="0">
                <a:solidFill>
                  <a:schemeClr val="tx2"/>
                </a:solidFill>
                <a:latin typeface="Times New Roman" pitchFamily="18" charset="0"/>
              </a:rPr>
              <a:t>Plasma Spray</a:t>
            </a:r>
          </a:p>
          <a:p>
            <a:pPr lvl="1" eaLnBrk="1" hangingPunct="1">
              <a:lnSpc>
                <a:spcPct val="80000"/>
              </a:lnSpc>
              <a:defRPr/>
            </a:pPr>
            <a:r>
              <a:rPr lang="en-GB" sz="1800" smtClean="0">
                <a:solidFill>
                  <a:schemeClr val="tx2"/>
                </a:solidFill>
                <a:latin typeface="Times New Roman" pitchFamily="18" charset="0"/>
              </a:rPr>
              <a:t>Cast Mould</a:t>
            </a:r>
          </a:p>
          <a:p>
            <a:pPr eaLnBrk="1" hangingPunct="1">
              <a:lnSpc>
                <a:spcPct val="80000"/>
              </a:lnSpc>
              <a:defRPr/>
            </a:pPr>
            <a:r>
              <a:rPr lang="en-GB" sz="2000" smtClean="0">
                <a:solidFill>
                  <a:schemeClr val="tx2"/>
                </a:solidFill>
                <a:latin typeface="Times New Roman" pitchFamily="18" charset="0"/>
              </a:rPr>
              <a:t>Precious Metal Reclaim</a:t>
            </a:r>
          </a:p>
          <a:p>
            <a:pPr eaLnBrk="1" hangingPunct="1">
              <a:lnSpc>
                <a:spcPct val="80000"/>
              </a:lnSpc>
              <a:defRPr/>
            </a:pPr>
            <a:r>
              <a:rPr lang="en-GB" sz="2000" smtClean="0">
                <a:solidFill>
                  <a:schemeClr val="tx2"/>
                </a:solidFill>
                <a:latin typeface="Times New Roman" pitchFamily="18" charset="0"/>
              </a:rPr>
              <a:t>Compound Sputter Targets</a:t>
            </a:r>
          </a:p>
          <a:p>
            <a:pPr lvl="1" eaLnBrk="1" hangingPunct="1">
              <a:lnSpc>
                <a:spcPct val="80000"/>
              </a:lnSpc>
              <a:defRPr/>
            </a:pPr>
            <a:r>
              <a:rPr lang="en-GB" sz="1800" smtClean="0">
                <a:solidFill>
                  <a:schemeClr val="tx2"/>
                </a:solidFill>
                <a:latin typeface="Times New Roman" pitchFamily="18" charset="0"/>
              </a:rPr>
              <a:t>Sintering</a:t>
            </a:r>
          </a:p>
          <a:p>
            <a:pPr lvl="1" eaLnBrk="1" hangingPunct="1">
              <a:lnSpc>
                <a:spcPct val="80000"/>
              </a:lnSpc>
              <a:defRPr/>
            </a:pPr>
            <a:r>
              <a:rPr lang="en-GB" sz="1800" smtClean="0">
                <a:solidFill>
                  <a:schemeClr val="tx2"/>
                </a:solidFill>
                <a:latin typeface="Times New Roman" pitchFamily="18" charset="0"/>
              </a:rPr>
              <a:t>Hot Powder Press</a:t>
            </a:r>
          </a:p>
          <a:p>
            <a:pPr eaLnBrk="1" hangingPunct="1">
              <a:lnSpc>
                <a:spcPct val="80000"/>
              </a:lnSpc>
              <a:defRPr/>
            </a:pPr>
            <a:r>
              <a:rPr lang="en-GB" sz="2000" smtClean="0">
                <a:solidFill>
                  <a:schemeClr val="tx2"/>
                </a:solidFill>
                <a:latin typeface="Times New Roman" pitchFamily="18" charset="0"/>
              </a:rPr>
              <a:t>SuperVac</a:t>
            </a:r>
            <a:r>
              <a:rPr lang="en-GB" sz="2000" smtClean="0">
                <a:solidFill>
                  <a:schemeClr val="tx2"/>
                </a:solidFill>
                <a:latin typeface="Times New Roman" pitchFamily="18" charset="0"/>
                <a:cs typeface="Times New Roman" pitchFamily="18" charset="0"/>
              </a:rPr>
              <a:t>® Materials</a:t>
            </a:r>
          </a:p>
          <a:p>
            <a:pPr lvl="1" eaLnBrk="1" hangingPunct="1">
              <a:lnSpc>
                <a:spcPct val="80000"/>
              </a:lnSpc>
              <a:defRPr/>
            </a:pPr>
            <a:r>
              <a:rPr lang="en-GB" sz="1800" smtClean="0">
                <a:solidFill>
                  <a:schemeClr val="tx2"/>
                </a:solidFill>
                <a:latin typeface="Times New Roman" pitchFamily="18" charset="0"/>
                <a:cs typeface="Times New Roman" pitchFamily="18" charset="0"/>
              </a:rPr>
              <a:t>Sintering</a:t>
            </a:r>
          </a:p>
          <a:p>
            <a:pPr lvl="1" eaLnBrk="1" hangingPunct="1">
              <a:lnSpc>
                <a:spcPct val="80000"/>
              </a:lnSpc>
              <a:defRPr/>
            </a:pPr>
            <a:r>
              <a:rPr lang="en-GB" sz="1800" smtClean="0">
                <a:solidFill>
                  <a:schemeClr val="tx2"/>
                </a:solidFill>
                <a:latin typeface="Times New Roman" pitchFamily="18" charset="0"/>
                <a:cs typeface="Times New Roman" pitchFamily="18" charset="0"/>
              </a:rPr>
              <a:t>Vacuum Melting</a:t>
            </a:r>
          </a:p>
          <a:p>
            <a:pPr lvl="1" eaLnBrk="1" hangingPunct="1">
              <a:lnSpc>
                <a:spcPct val="80000"/>
              </a:lnSpc>
              <a:defRPr/>
            </a:pPr>
            <a:r>
              <a:rPr lang="en-GB" sz="1800" smtClean="0">
                <a:solidFill>
                  <a:schemeClr val="tx2"/>
                </a:solidFill>
                <a:latin typeface="Times New Roman" pitchFamily="18" charset="0"/>
                <a:cs typeface="Times New Roman" pitchFamily="18" charset="0"/>
              </a:rPr>
              <a:t>Crystal Growing</a:t>
            </a:r>
          </a:p>
        </p:txBody>
      </p:sp>
      <p:pic>
        <p:nvPicPr>
          <p:cNvPr id="35843" name="Picture 8" descr="testbourne logo"/>
          <p:cNvPicPr>
            <a:picLocks noChangeAspect="1" noChangeArrowheads="1"/>
          </p:cNvPicPr>
          <p:nvPr/>
        </p:nvPicPr>
        <p:blipFill>
          <a:blip r:embed="rId2"/>
          <a:srcRect/>
          <a:stretch>
            <a:fillRect/>
          </a:stretch>
        </p:blipFill>
        <p:spPr bwMode="auto">
          <a:xfrm>
            <a:off x="5651500" y="6092825"/>
            <a:ext cx="2952750" cy="492125"/>
          </a:xfrm>
          <a:prstGeom prst="rect">
            <a:avLst/>
          </a:prstGeom>
          <a:noFill/>
          <a:ln w="9525">
            <a:noFill/>
            <a:miter lim="800000"/>
            <a:headEnd/>
            <a:tailEnd/>
          </a:ln>
        </p:spPr>
      </p:pic>
      <p:pic>
        <p:nvPicPr>
          <p:cNvPr id="35844" name="Picture 10" descr="Small Target Group"/>
          <p:cNvPicPr>
            <a:picLocks noGrp="1" noChangeAspect="1" noChangeArrowheads="1"/>
          </p:cNvPicPr>
          <p:nvPr>
            <p:ph sz="quarter" idx="2"/>
          </p:nvPr>
        </p:nvPicPr>
        <p:blipFill>
          <a:blip r:embed="rId3"/>
          <a:srcRect/>
          <a:stretch>
            <a:fillRect/>
          </a:stretch>
        </p:blipFill>
        <p:spPr>
          <a:xfrm>
            <a:off x="3995738" y="3429000"/>
            <a:ext cx="1881187" cy="2376488"/>
          </a:xfrm>
        </p:spPr>
      </p:pic>
      <p:pic>
        <p:nvPicPr>
          <p:cNvPr id="35845" name="Picture 5" descr="Materials"/>
          <p:cNvPicPr>
            <a:picLocks noChangeAspect="1" noChangeArrowheads="1"/>
          </p:cNvPicPr>
          <p:nvPr/>
        </p:nvPicPr>
        <p:blipFill>
          <a:blip r:embed="rId4"/>
          <a:srcRect/>
          <a:stretch>
            <a:fillRect/>
          </a:stretch>
        </p:blipFill>
        <p:spPr bwMode="auto">
          <a:xfrm>
            <a:off x="3995738" y="1700213"/>
            <a:ext cx="2663825" cy="1782762"/>
          </a:xfrm>
          <a:prstGeom prst="rect">
            <a:avLst/>
          </a:prstGeom>
          <a:noFill/>
          <a:ln w="9525">
            <a:noFill/>
            <a:miter lim="800000"/>
            <a:headEnd/>
            <a:tailEnd/>
          </a:ln>
        </p:spPr>
      </p:pic>
      <p:pic>
        <p:nvPicPr>
          <p:cNvPr id="35846" name="Picture 12" descr="rotatable"/>
          <p:cNvPicPr>
            <a:picLocks noGrp="1" noChangeAspect="1" noChangeArrowheads="1"/>
          </p:cNvPicPr>
          <p:nvPr>
            <p:ph sz="quarter" idx="3"/>
          </p:nvPr>
        </p:nvPicPr>
        <p:blipFill>
          <a:blip r:embed="rId5"/>
          <a:srcRect/>
          <a:stretch>
            <a:fillRect/>
          </a:stretch>
        </p:blipFill>
        <p:spPr>
          <a:xfrm>
            <a:off x="6659563" y="1700213"/>
            <a:ext cx="1944687" cy="2449512"/>
          </a:xfrm>
        </p:spPr>
      </p:pic>
      <p:pic>
        <p:nvPicPr>
          <p:cNvPr id="35847" name="Picture 6" descr="powders"/>
          <p:cNvPicPr>
            <a:picLocks noChangeAspect="1" noChangeArrowheads="1"/>
          </p:cNvPicPr>
          <p:nvPr/>
        </p:nvPicPr>
        <p:blipFill>
          <a:blip r:embed="rId6"/>
          <a:srcRect/>
          <a:stretch>
            <a:fillRect/>
          </a:stretch>
        </p:blipFill>
        <p:spPr bwMode="auto">
          <a:xfrm>
            <a:off x="5867400" y="3956050"/>
            <a:ext cx="2736850" cy="18494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GB" smtClean="0">
                <a:latin typeface="Times New Roman" pitchFamily="18" charset="0"/>
              </a:rPr>
              <a:t>Target Bonding and Backing Plates</a:t>
            </a:r>
            <a:endParaRPr lang="en-US" smtClean="0">
              <a:latin typeface="Times New Roman" pitchFamily="18" charset="0"/>
            </a:endParaRPr>
          </a:p>
        </p:txBody>
      </p:sp>
      <p:sp>
        <p:nvSpPr>
          <p:cNvPr id="10243" name="Rectangle 3"/>
          <p:cNvSpPr>
            <a:spLocks noGrp="1" noChangeArrowheads="1"/>
          </p:cNvSpPr>
          <p:nvPr>
            <p:ph type="body" sz="half" idx="1"/>
          </p:nvPr>
        </p:nvSpPr>
        <p:spPr>
          <a:xfrm>
            <a:off x="457200" y="1600200"/>
            <a:ext cx="4025900" cy="4530725"/>
          </a:xfrm>
        </p:spPr>
        <p:txBody>
          <a:bodyPr/>
          <a:lstStyle/>
          <a:p>
            <a:pPr eaLnBrk="1" hangingPunct="1">
              <a:lnSpc>
                <a:spcPct val="80000"/>
              </a:lnSpc>
              <a:defRPr/>
            </a:pPr>
            <a:r>
              <a:rPr lang="en-GB" sz="2000" smtClean="0">
                <a:solidFill>
                  <a:schemeClr val="tx2"/>
                </a:solidFill>
                <a:latin typeface="Times New Roman" pitchFamily="18" charset="0"/>
              </a:rPr>
              <a:t>Indium Based Metallic Bonding</a:t>
            </a:r>
          </a:p>
          <a:p>
            <a:pPr lvl="1" eaLnBrk="1" hangingPunct="1">
              <a:lnSpc>
                <a:spcPct val="80000"/>
              </a:lnSpc>
              <a:defRPr/>
            </a:pPr>
            <a:r>
              <a:rPr lang="en-US" sz="1800" smtClean="0">
                <a:solidFill>
                  <a:schemeClr val="tx2"/>
                </a:solidFill>
                <a:latin typeface="Times New Roman" pitchFamily="18" charset="0"/>
              </a:rPr>
              <a:t>can withstand temperatures up to 156 °C. </a:t>
            </a:r>
          </a:p>
          <a:p>
            <a:pPr lvl="1" eaLnBrk="1" hangingPunct="1">
              <a:lnSpc>
                <a:spcPct val="80000"/>
              </a:lnSpc>
              <a:defRPr/>
            </a:pPr>
            <a:r>
              <a:rPr lang="en-US" sz="1800" smtClean="0">
                <a:solidFill>
                  <a:schemeClr val="tx2"/>
                </a:solidFill>
                <a:latin typeface="Times New Roman" pitchFamily="18" charset="0"/>
              </a:rPr>
              <a:t>The thermal conductivity of the bond is 83.7W/mK at 0 °C </a:t>
            </a:r>
          </a:p>
          <a:p>
            <a:pPr eaLnBrk="1" hangingPunct="1">
              <a:lnSpc>
                <a:spcPct val="80000"/>
              </a:lnSpc>
              <a:defRPr/>
            </a:pPr>
            <a:r>
              <a:rPr lang="en-US" sz="2000" smtClean="0">
                <a:solidFill>
                  <a:schemeClr val="tx2"/>
                </a:solidFill>
                <a:latin typeface="Times New Roman" pitchFamily="18" charset="0"/>
              </a:rPr>
              <a:t>Elastomer Bonding</a:t>
            </a:r>
            <a:r>
              <a:rPr lang="en-US" sz="2000" smtClean="0">
                <a:solidFill>
                  <a:schemeClr val="tx2"/>
                </a:solidFill>
              </a:rPr>
              <a:t> </a:t>
            </a:r>
          </a:p>
          <a:p>
            <a:pPr lvl="1" eaLnBrk="1" hangingPunct="1">
              <a:lnSpc>
                <a:spcPct val="80000"/>
              </a:lnSpc>
              <a:defRPr/>
            </a:pPr>
            <a:r>
              <a:rPr lang="en-US" sz="1800" smtClean="0">
                <a:solidFill>
                  <a:schemeClr val="tx2"/>
                </a:solidFill>
                <a:latin typeface="Times New Roman" pitchFamily="18" charset="0"/>
              </a:rPr>
              <a:t>will operate at 250 °C </a:t>
            </a:r>
          </a:p>
          <a:p>
            <a:pPr lvl="1" eaLnBrk="1" hangingPunct="1">
              <a:lnSpc>
                <a:spcPct val="80000"/>
              </a:lnSpc>
              <a:defRPr/>
            </a:pPr>
            <a:r>
              <a:rPr lang="en-US" sz="1800" smtClean="0">
                <a:solidFill>
                  <a:schemeClr val="tx2"/>
                </a:solidFill>
                <a:latin typeface="Times New Roman" pitchFamily="18" charset="0"/>
              </a:rPr>
              <a:t>has less than 1% total mass change at 250 °C for 24hrs at 1x10-7 Torr </a:t>
            </a:r>
          </a:p>
          <a:p>
            <a:pPr lvl="1" eaLnBrk="1" hangingPunct="1">
              <a:lnSpc>
                <a:spcPct val="80000"/>
              </a:lnSpc>
              <a:defRPr/>
            </a:pPr>
            <a:r>
              <a:rPr lang="en-US" sz="1800" smtClean="0">
                <a:solidFill>
                  <a:schemeClr val="tx2"/>
                </a:solidFill>
                <a:latin typeface="Times New Roman" pitchFamily="18" charset="0"/>
              </a:rPr>
              <a:t>The thermal conductivity of the bond is 54W/mK at 0 °C </a:t>
            </a:r>
          </a:p>
          <a:p>
            <a:pPr eaLnBrk="1" hangingPunct="1">
              <a:lnSpc>
                <a:spcPct val="80000"/>
              </a:lnSpc>
              <a:defRPr/>
            </a:pPr>
            <a:r>
              <a:rPr lang="en-US" sz="2000" smtClean="0">
                <a:solidFill>
                  <a:schemeClr val="tx2"/>
                </a:solidFill>
                <a:latin typeface="Times New Roman" pitchFamily="18" charset="0"/>
              </a:rPr>
              <a:t>Silver-filled Epoxy Bonding Kits</a:t>
            </a:r>
            <a:r>
              <a:rPr lang="en-US" sz="2000" smtClean="0">
                <a:solidFill>
                  <a:schemeClr val="tx2"/>
                </a:solidFill>
              </a:rPr>
              <a:t> </a:t>
            </a:r>
            <a:endParaRPr lang="en-US" sz="2000" smtClean="0">
              <a:solidFill>
                <a:schemeClr val="tx2"/>
              </a:solidFill>
              <a:latin typeface="Times New Roman" pitchFamily="18" charset="0"/>
            </a:endParaRPr>
          </a:p>
          <a:p>
            <a:pPr eaLnBrk="1" hangingPunct="1">
              <a:lnSpc>
                <a:spcPct val="80000"/>
              </a:lnSpc>
              <a:defRPr/>
            </a:pPr>
            <a:r>
              <a:rPr lang="en-US" sz="2000" smtClean="0">
                <a:solidFill>
                  <a:schemeClr val="tx2"/>
                </a:solidFill>
                <a:latin typeface="Times New Roman" pitchFamily="18" charset="0"/>
              </a:rPr>
              <a:t>Oxygen free, high conductivity (OFHC) Copper, Titanium, Aluminium, Molybdenum and Stainless Steel Backing Plates.</a:t>
            </a:r>
            <a:r>
              <a:rPr lang="en-US" sz="2000" smtClean="0">
                <a:latin typeface="Times New Roman" pitchFamily="18" charset="0"/>
              </a:rPr>
              <a:t> </a:t>
            </a:r>
          </a:p>
        </p:txBody>
      </p:sp>
      <p:pic>
        <p:nvPicPr>
          <p:cNvPr id="36867" name="Picture 5" descr="testbourne logo"/>
          <p:cNvPicPr>
            <a:picLocks noChangeAspect="1" noChangeArrowheads="1"/>
          </p:cNvPicPr>
          <p:nvPr/>
        </p:nvPicPr>
        <p:blipFill>
          <a:blip r:embed="rId2"/>
          <a:srcRect/>
          <a:stretch>
            <a:fillRect/>
          </a:stretch>
        </p:blipFill>
        <p:spPr bwMode="auto">
          <a:xfrm>
            <a:off x="5508625" y="6034088"/>
            <a:ext cx="3095625" cy="514350"/>
          </a:xfrm>
          <a:prstGeom prst="rect">
            <a:avLst/>
          </a:prstGeom>
          <a:noFill/>
          <a:ln w="9525">
            <a:noFill/>
            <a:miter lim="800000"/>
            <a:headEnd/>
            <a:tailEnd/>
          </a:ln>
        </p:spPr>
      </p:pic>
      <p:pic>
        <p:nvPicPr>
          <p:cNvPr id="36868" name="Picture 7" descr="Target1"/>
          <p:cNvPicPr>
            <a:picLocks noGrp="1" noChangeAspect="1" noChangeArrowheads="1"/>
          </p:cNvPicPr>
          <p:nvPr>
            <p:ph sz="half" idx="2"/>
          </p:nvPr>
        </p:nvPicPr>
        <p:blipFill>
          <a:blip r:embed="rId3"/>
          <a:srcRect/>
          <a:stretch>
            <a:fillRect/>
          </a:stretch>
        </p:blipFill>
        <p:spPr>
          <a:xfrm>
            <a:off x="4648200" y="2198688"/>
            <a:ext cx="4038600" cy="33337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GB" sz="3600" smtClean="0">
                <a:latin typeface="Times New Roman" pitchFamily="18" charset="0"/>
              </a:rPr>
              <a:t>SuperVac</a:t>
            </a:r>
            <a:r>
              <a:rPr lang="en-US" sz="3600" smtClean="0">
                <a:latin typeface="Times New Roman" pitchFamily="18" charset="0"/>
              </a:rPr>
              <a:t>®</a:t>
            </a:r>
            <a:r>
              <a:rPr lang="en-GB" sz="3600" smtClean="0">
                <a:latin typeface="Times New Roman" pitchFamily="18" charset="0"/>
              </a:rPr>
              <a:t> Metal Sputtering Targets for Photovoltaics Industry</a:t>
            </a:r>
            <a:r>
              <a:rPr lang="en-GB" sz="4000" smtClean="0"/>
              <a:t> </a:t>
            </a:r>
            <a:endParaRPr lang="en-US" sz="4000" smtClean="0"/>
          </a:p>
        </p:txBody>
      </p:sp>
      <p:sp>
        <p:nvSpPr>
          <p:cNvPr id="19470" name="Rectangle 14"/>
          <p:cNvSpPr>
            <a:spLocks noGrp="1" noChangeArrowheads="1"/>
          </p:cNvSpPr>
          <p:nvPr>
            <p:ph type="body" sz="half" idx="2"/>
          </p:nvPr>
        </p:nvSpPr>
        <p:spPr>
          <a:xfrm>
            <a:off x="4643438" y="1773238"/>
            <a:ext cx="4038600" cy="4530725"/>
          </a:xfrm>
        </p:spPr>
        <p:txBody>
          <a:bodyPr/>
          <a:lstStyle/>
          <a:p>
            <a:pPr eaLnBrk="1" hangingPunct="1">
              <a:lnSpc>
                <a:spcPct val="80000"/>
              </a:lnSpc>
              <a:defRPr/>
            </a:pPr>
            <a:r>
              <a:rPr lang="en-US" sz="2000" smtClean="0">
                <a:solidFill>
                  <a:schemeClr val="tx2"/>
                </a:solidFill>
                <a:latin typeface="Times New Roman" pitchFamily="18" charset="0"/>
              </a:rPr>
              <a:t>Aluminium, Al  	</a:t>
            </a:r>
          </a:p>
          <a:p>
            <a:pPr eaLnBrk="1" hangingPunct="1">
              <a:lnSpc>
                <a:spcPct val="80000"/>
              </a:lnSpc>
              <a:defRPr/>
            </a:pPr>
            <a:r>
              <a:rPr lang="en-US" sz="2000" smtClean="0">
                <a:solidFill>
                  <a:schemeClr val="tx2"/>
                </a:solidFill>
                <a:latin typeface="Times New Roman" pitchFamily="18" charset="0"/>
              </a:rPr>
              <a:t>Chromium, Cr	</a:t>
            </a:r>
          </a:p>
          <a:p>
            <a:pPr eaLnBrk="1" hangingPunct="1">
              <a:lnSpc>
                <a:spcPct val="80000"/>
              </a:lnSpc>
              <a:defRPr/>
            </a:pPr>
            <a:r>
              <a:rPr lang="en-US" sz="2000" smtClean="0">
                <a:solidFill>
                  <a:schemeClr val="tx2"/>
                </a:solidFill>
                <a:latin typeface="Times New Roman" pitchFamily="18" charset="0"/>
              </a:rPr>
              <a:t>Copper, Cu		</a:t>
            </a:r>
          </a:p>
          <a:p>
            <a:pPr eaLnBrk="1" hangingPunct="1">
              <a:lnSpc>
                <a:spcPct val="80000"/>
              </a:lnSpc>
              <a:defRPr/>
            </a:pPr>
            <a:r>
              <a:rPr lang="en-US" sz="2000" smtClean="0">
                <a:solidFill>
                  <a:schemeClr val="tx2"/>
                </a:solidFill>
                <a:latin typeface="Times New Roman" pitchFamily="18" charset="0"/>
              </a:rPr>
              <a:t>Indium, In		</a:t>
            </a:r>
          </a:p>
          <a:p>
            <a:pPr eaLnBrk="1" hangingPunct="1">
              <a:lnSpc>
                <a:spcPct val="80000"/>
              </a:lnSpc>
              <a:defRPr/>
            </a:pPr>
            <a:r>
              <a:rPr lang="en-US" sz="2000" smtClean="0">
                <a:solidFill>
                  <a:schemeClr val="tx2"/>
                </a:solidFill>
                <a:latin typeface="Times New Roman" pitchFamily="18" charset="0"/>
              </a:rPr>
              <a:t>Molybdenum, Mo	</a:t>
            </a:r>
          </a:p>
          <a:p>
            <a:pPr eaLnBrk="1" hangingPunct="1">
              <a:lnSpc>
                <a:spcPct val="80000"/>
              </a:lnSpc>
              <a:defRPr/>
            </a:pPr>
            <a:r>
              <a:rPr lang="en-US" sz="2000" smtClean="0">
                <a:solidFill>
                  <a:schemeClr val="tx2"/>
                </a:solidFill>
                <a:latin typeface="Times New Roman" pitchFamily="18" charset="0"/>
              </a:rPr>
              <a:t>Niobium, Nb		</a:t>
            </a:r>
          </a:p>
          <a:p>
            <a:pPr eaLnBrk="1" hangingPunct="1">
              <a:lnSpc>
                <a:spcPct val="80000"/>
              </a:lnSpc>
              <a:defRPr/>
            </a:pPr>
            <a:r>
              <a:rPr lang="en-US" sz="2000" smtClean="0">
                <a:solidFill>
                  <a:schemeClr val="tx2"/>
                </a:solidFill>
                <a:latin typeface="Times New Roman" pitchFamily="18" charset="0"/>
              </a:rPr>
              <a:t>Nickel, Ni		</a:t>
            </a:r>
          </a:p>
          <a:p>
            <a:pPr eaLnBrk="1" hangingPunct="1">
              <a:lnSpc>
                <a:spcPct val="80000"/>
              </a:lnSpc>
              <a:defRPr/>
            </a:pPr>
            <a:r>
              <a:rPr lang="en-US" sz="2000" smtClean="0">
                <a:solidFill>
                  <a:schemeClr val="tx2"/>
                </a:solidFill>
                <a:latin typeface="Times New Roman" pitchFamily="18" charset="0"/>
              </a:rPr>
              <a:t>Silicon, Si		</a:t>
            </a:r>
          </a:p>
          <a:p>
            <a:pPr eaLnBrk="1" hangingPunct="1">
              <a:lnSpc>
                <a:spcPct val="80000"/>
              </a:lnSpc>
              <a:defRPr/>
            </a:pPr>
            <a:r>
              <a:rPr lang="en-US" sz="2000" smtClean="0">
                <a:solidFill>
                  <a:schemeClr val="tx2"/>
                </a:solidFill>
                <a:latin typeface="Times New Roman" pitchFamily="18" charset="0"/>
              </a:rPr>
              <a:t>Tantalum, Ta	</a:t>
            </a:r>
          </a:p>
          <a:p>
            <a:pPr eaLnBrk="1" hangingPunct="1">
              <a:lnSpc>
                <a:spcPct val="80000"/>
              </a:lnSpc>
              <a:defRPr/>
            </a:pPr>
            <a:r>
              <a:rPr lang="en-US" sz="2000" smtClean="0">
                <a:solidFill>
                  <a:schemeClr val="tx2"/>
                </a:solidFill>
                <a:latin typeface="Times New Roman" pitchFamily="18" charset="0"/>
              </a:rPr>
              <a:t>Tin, Sn		</a:t>
            </a:r>
          </a:p>
          <a:p>
            <a:pPr eaLnBrk="1" hangingPunct="1">
              <a:lnSpc>
                <a:spcPct val="80000"/>
              </a:lnSpc>
              <a:defRPr/>
            </a:pPr>
            <a:r>
              <a:rPr lang="en-US" sz="2000" smtClean="0">
                <a:solidFill>
                  <a:schemeClr val="tx2"/>
                </a:solidFill>
                <a:latin typeface="Times New Roman" pitchFamily="18" charset="0"/>
              </a:rPr>
              <a:t>Titanium, Ti	</a:t>
            </a:r>
          </a:p>
          <a:p>
            <a:pPr eaLnBrk="1" hangingPunct="1">
              <a:lnSpc>
                <a:spcPct val="80000"/>
              </a:lnSpc>
              <a:defRPr/>
            </a:pPr>
            <a:r>
              <a:rPr lang="en-US" sz="2000" smtClean="0">
                <a:solidFill>
                  <a:schemeClr val="tx2"/>
                </a:solidFill>
                <a:latin typeface="Times New Roman" pitchFamily="18" charset="0"/>
              </a:rPr>
              <a:t>Tungsten, W	</a:t>
            </a:r>
          </a:p>
          <a:p>
            <a:pPr eaLnBrk="1" hangingPunct="1">
              <a:lnSpc>
                <a:spcPct val="80000"/>
              </a:lnSpc>
              <a:defRPr/>
            </a:pPr>
            <a:r>
              <a:rPr lang="en-US" sz="2000" smtClean="0">
                <a:solidFill>
                  <a:schemeClr val="tx2"/>
                </a:solidFill>
                <a:latin typeface="Times New Roman" pitchFamily="18" charset="0"/>
              </a:rPr>
              <a:t>Zinc, Zn		</a:t>
            </a:r>
          </a:p>
          <a:p>
            <a:pPr eaLnBrk="1" hangingPunct="1">
              <a:lnSpc>
                <a:spcPct val="80000"/>
              </a:lnSpc>
              <a:defRPr/>
            </a:pPr>
            <a:r>
              <a:rPr lang="en-US" sz="2000" smtClean="0">
                <a:solidFill>
                  <a:schemeClr val="tx2"/>
                </a:solidFill>
                <a:latin typeface="Times New Roman" pitchFamily="18" charset="0"/>
              </a:rPr>
              <a:t>Zirconium, Zr etc.</a:t>
            </a:r>
            <a:r>
              <a:rPr lang="en-US" sz="2000" b="1" smtClean="0">
                <a:latin typeface="Times New Roman" pitchFamily="18" charset="0"/>
              </a:rPr>
              <a:t>	</a:t>
            </a:r>
          </a:p>
        </p:txBody>
      </p:sp>
      <p:pic>
        <p:nvPicPr>
          <p:cNvPr id="37891" name="Picture 21" descr="rotatable_small_Blue"/>
          <p:cNvPicPr>
            <a:picLocks noGrp="1" noChangeAspect="1" noChangeArrowheads="1"/>
          </p:cNvPicPr>
          <p:nvPr>
            <p:ph sz="half" idx="1"/>
          </p:nvPr>
        </p:nvPicPr>
        <p:blipFill>
          <a:blip r:embed="rId2"/>
          <a:srcRect/>
          <a:stretch>
            <a:fillRect/>
          </a:stretch>
        </p:blipFill>
        <p:spPr>
          <a:xfrm>
            <a:off x="1042988" y="1700213"/>
            <a:ext cx="2892425" cy="43211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GB" sz="3600" smtClean="0">
                <a:latin typeface="Times New Roman" pitchFamily="18" charset="0"/>
              </a:rPr>
              <a:t>SuperVac</a:t>
            </a:r>
            <a:r>
              <a:rPr lang="en-US" sz="3600" smtClean="0">
                <a:latin typeface="Times New Roman" pitchFamily="18" charset="0"/>
              </a:rPr>
              <a:t>®</a:t>
            </a:r>
            <a:r>
              <a:rPr lang="en-GB" sz="3600" smtClean="0">
                <a:latin typeface="Times New Roman" pitchFamily="18" charset="0"/>
              </a:rPr>
              <a:t> Compound Targets for Photovoltaics Industry</a:t>
            </a:r>
            <a:r>
              <a:rPr lang="en-GB" sz="4000" smtClean="0"/>
              <a:t> </a:t>
            </a:r>
            <a:endParaRPr lang="en-US" sz="4000" smtClean="0"/>
          </a:p>
        </p:txBody>
      </p:sp>
      <p:sp>
        <p:nvSpPr>
          <p:cNvPr id="33797" name="Rectangle 5"/>
          <p:cNvSpPr>
            <a:spLocks noGrp="1" noChangeArrowheads="1"/>
          </p:cNvSpPr>
          <p:nvPr>
            <p:ph type="body" sz="half" idx="2"/>
          </p:nvPr>
        </p:nvSpPr>
        <p:spPr>
          <a:xfrm>
            <a:off x="4500563" y="1773238"/>
            <a:ext cx="4038600" cy="4502150"/>
          </a:xfrm>
        </p:spPr>
        <p:txBody>
          <a:bodyPr/>
          <a:lstStyle/>
          <a:p>
            <a:pPr eaLnBrk="1" hangingPunct="1">
              <a:lnSpc>
                <a:spcPct val="90000"/>
              </a:lnSpc>
              <a:defRPr/>
            </a:pPr>
            <a:r>
              <a:rPr lang="en-US" sz="2000" smtClean="0">
                <a:solidFill>
                  <a:schemeClr val="tx2"/>
                </a:solidFill>
                <a:latin typeface="Times New Roman" pitchFamily="18" charset="0"/>
              </a:rPr>
              <a:t>Aluminium oxide, Al2O3</a:t>
            </a:r>
          </a:p>
          <a:p>
            <a:pPr eaLnBrk="1" hangingPunct="1">
              <a:lnSpc>
                <a:spcPct val="90000"/>
              </a:lnSpc>
              <a:defRPr/>
            </a:pPr>
            <a:r>
              <a:rPr lang="en-US" sz="2000" smtClean="0">
                <a:solidFill>
                  <a:schemeClr val="tx2"/>
                </a:solidFill>
                <a:latin typeface="Times New Roman" pitchFamily="18" charset="0"/>
              </a:rPr>
              <a:t>Cadmium Sulphide, CdSe</a:t>
            </a:r>
          </a:p>
          <a:p>
            <a:pPr eaLnBrk="1" hangingPunct="1">
              <a:lnSpc>
                <a:spcPct val="90000"/>
              </a:lnSpc>
              <a:defRPr/>
            </a:pPr>
            <a:r>
              <a:rPr lang="en-US" sz="2000" smtClean="0">
                <a:solidFill>
                  <a:schemeClr val="tx2"/>
                </a:solidFill>
                <a:latin typeface="Times New Roman" pitchFamily="18" charset="0"/>
              </a:rPr>
              <a:t>Cadmium Telluride, CdTe</a:t>
            </a:r>
          </a:p>
          <a:p>
            <a:pPr eaLnBrk="1" hangingPunct="1">
              <a:lnSpc>
                <a:spcPct val="90000"/>
              </a:lnSpc>
              <a:defRPr/>
            </a:pPr>
            <a:r>
              <a:rPr lang="en-US" sz="2000" smtClean="0">
                <a:solidFill>
                  <a:schemeClr val="tx2"/>
                </a:solidFill>
                <a:latin typeface="Times New Roman" pitchFamily="18" charset="0"/>
              </a:rPr>
              <a:t>Indium, Gallium &amp; Copper Selenides</a:t>
            </a:r>
          </a:p>
          <a:p>
            <a:pPr eaLnBrk="1" hangingPunct="1">
              <a:lnSpc>
                <a:spcPct val="90000"/>
              </a:lnSpc>
              <a:defRPr/>
            </a:pPr>
            <a:r>
              <a:rPr lang="en-US" sz="2000" smtClean="0">
                <a:solidFill>
                  <a:schemeClr val="tx2"/>
                </a:solidFill>
                <a:latin typeface="Times New Roman" pitchFamily="18" charset="0"/>
              </a:rPr>
              <a:t>Indium Tin oxide (ITO)	</a:t>
            </a:r>
          </a:p>
          <a:p>
            <a:pPr eaLnBrk="1" hangingPunct="1">
              <a:lnSpc>
                <a:spcPct val="90000"/>
              </a:lnSpc>
              <a:defRPr/>
            </a:pPr>
            <a:r>
              <a:rPr lang="en-US" sz="2000" smtClean="0">
                <a:solidFill>
                  <a:schemeClr val="tx2"/>
                </a:solidFill>
                <a:latin typeface="Times New Roman" pitchFamily="18" charset="0"/>
              </a:rPr>
              <a:t>Silicon dioxide, SiO2</a:t>
            </a:r>
          </a:p>
          <a:p>
            <a:pPr eaLnBrk="1" hangingPunct="1">
              <a:lnSpc>
                <a:spcPct val="90000"/>
              </a:lnSpc>
              <a:defRPr/>
            </a:pPr>
            <a:r>
              <a:rPr lang="en-US" sz="2000" smtClean="0">
                <a:solidFill>
                  <a:schemeClr val="tx2"/>
                </a:solidFill>
                <a:latin typeface="Times New Roman" pitchFamily="18" charset="0"/>
              </a:rPr>
              <a:t>Titanium oxide TiOx	</a:t>
            </a:r>
          </a:p>
          <a:p>
            <a:pPr eaLnBrk="1" hangingPunct="1">
              <a:lnSpc>
                <a:spcPct val="90000"/>
              </a:lnSpc>
              <a:defRPr/>
            </a:pPr>
            <a:r>
              <a:rPr lang="en-US" sz="2000" smtClean="0">
                <a:solidFill>
                  <a:schemeClr val="tx2"/>
                </a:solidFill>
                <a:latin typeface="Times New Roman" pitchFamily="18" charset="0"/>
              </a:rPr>
              <a:t>Zinc oxide, ZnO		</a:t>
            </a:r>
          </a:p>
          <a:p>
            <a:pPr eaLnBrk="1" hangingPunct="1">
              <a:lnSpc>
                <a:spcPct val="90000"/>
              </a:lnSpc>
              <a:defRPr/>
            </a:pPr>
            <a:r>
              <a:rPr lang="en-US" sz="2000" smtClean="0">
                <a:solidFill>
                  <a:schemeClr val="tx2"/>
                </a:solidFill>
                <a:latin typeface="Times New Roman" pitchFamily="18" charset="0"/>
              </a:rPr>
              <a:t>Zinc oxide-Aluminium oxide (AZO)	</a:t>
            </a:r>
          </a:p>
          <a:p>
            <a:pPr eaLnBrk="1" hangingPunct="1">
              <a:lnSpc>
                <a:spcPct val="90000"/>
              </a:lnSpc>
              <a:defRPr/>
            </a:pPr>
            <a:r>
              <a:rPr lang="en-US" sz="2000" smtClean="0">
                <a:solidFill>
                  <a:schemeClr val="tx2"/>
                </a:solidFill>
                <a:latin typeface="Times New Roman" pitchFamily="18" charset="0"/>
              </a:rPr>
              <a:t>Zinc oxide-Gallium oxide (GZO) etc.</a:t>
            </a:r>
          </a:p>
        </p:txBody>
      </p:sp>
      <p:pic>
        <p:nvPicPr>
          <p:cNvPr id="38915" name="Picture 6" descr="target ad"/>
          <p:cNvPicPr>
            <a:picLocks noGrp="1" noChangeAspect="1" noChangeArrowheads="1"/>
          </p:cNvPicPr>
          <p:nvPr>
            <p:ph sz="half" idx="1"/>
          </p:nvPr>
        </p:nvPicPr>
        <p:blipFill>
          <a:blip r:embed="rId2"/>
          <a:srcRect/>
          <a:stretch>
            <a:fillRect/>
          </a:stretch>
        </p:blipFill>
        <p:spPr>
          <a:xfrm>
            <a:off x="755650" y="1773238"/>
            <a:ext cx="2897188" cy="4106862"/>
          </a:xfrm>
        </p:spPr>
      </p:pic>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110</TotalTime>
  <Words>439</Words>
  <Application>Microsoft Office PowerPoint</Application>
  <PresentationFormat>On-screen Show (4:3)</PresentationFormat>
  <Paragraphs>116</Paragraphs>
  <Slides>13</Slides>
  <Notes>0</Notes>
  <HiddenSlides>0</HiddenSlides>
  <MMClips>0</MMClips>
  <ScaleCrop>false</ScaleCrop>
  <HeadingPairs>
    <vt:vector size="6" baseType="variant">
      <vt:variant>
        <vt:lpstr>Caratteri utilizzati</vt:lpstr>
      </vt:variant>
      <vt:variant>
        <vt:i4>5</vt:i4>
      </vt:variant>
      <vt:variant>
        <vt:lpstr>Modello struttura</vt:lpstr>
      </vt:variant>
      <vt:variant>
        <vt:i4>3</vt:i4>
      </vt:variant>
      <vt:variant>
        <vt:lpstr>Titoli diapositive</vt:lpstr>
      </vt:variant>
      <vt:variant>
        <vt:i4>13</vt:i4>
      </vt:variant>
    </vt:vector>
  </HeadingPairs>
  <TitlesOfParts>
    <vt:vector size="21" baseType="lpstr">
      <vt:lpstr>Verdana</vt:lpstr>
      <vt:lpstr>Arial</vt:lpstr>
      <vt:lpstr>Wingdings</vt:lpstr>
      <vt:lpstr>Calibri</vt:lpstr>
      <vt:lpstr>Times New Roman</vt:lpstr>
      <vt:lpstr>Globe</vt:lpstr>
      <vt:lpstr>Default Design</vt:lpstr>
      <vt:lpstr>Globe</vt:lpstr>
      <vt:lpstr>Testbourne Limited</vt:lpstr>
      <vt:lpstr>Company Overview</vt:lpstr>
      <vt:lpstr>     Testbourne Divisions</vt:lpstr>
      <vt:lpstr>Sales Distribution by Product</vt:lpstr>
      <vt:lpstr>Industries Served</vt:lpstr>
      <vt:lpstr>Materials Division Manufacturing Capabilities</vt:lpstr>
      <vt:lpstr>Target Bonding and Backing Plates</vt:lpstr>
      <vt:lpstr>SuperVac® Metal Sputtering Targets for Photovoltaics Industry </vt:lpstr>
      <vt:lpstr>SuperVac® Compound Targets for Photovoltaics Industry </vt:lpstr>
      <vt:lpstr>SuperVac®  Targets for Guardian </vt:lpstr>
      <vt:lpstr>SuperVac® Alloy Sputtering Targets for Photovoltaics Industry</vt:lpstr>
      <vt:lpstr>Analytical Capabilities and  Quality System</vt:lpstr>
      <vt:lpstr>Sales Team</vt:lpstr>
    </vt:vector>
  </TitlesOfParts>
  <Manager/>
  <Company>Testbourne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Testbourne Limited</dc:title>
  <dc:subject/>
  <dc:creator>Nellie</dc:creator>
  <cp:keywords/>
  <dc:description/>
  <cp:lastModifiedBy>Mario</cp:lastModifiedBy>
  <cp:revision>71</cp:revision>
  <dcterms:created xsi:type="dcterms:W3CDTF">2008-09-19T13:04:11Z</dcterms:created>
  <dcterms:modified xsi:type="dcterms:W3CDTF">2011-06-27T13:26:44Z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TC102862111033</vt:lpwstr>
  </property>
</Properties>
</file>